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31"/>
  </p:notesMasterIdLst>
  <p:handoutMasterIdLst>
    <p:handoutMasterId r:id="rId32"/>
  </p:handoutMasterIdLst>
  <p:sldIdLst>
    <p:sldId id="367" r:id="rId2"/>
    <p:sldId id="323" r:id="rId3"/>
    <p:sldId id="324" r:id="rId4"/>
    <p:sldId id="350" r:id="rId5"/>
    <p:sldId id="325" r:id="rId6"/>
    <p:sldId id="326" r:id="rId7"/>
    <p:sldId id="327" r:id="rId8"/>
    <p:sldId id="351" r:id="rId9"/>
    <p:sldId id="352" r:id="rId10"/>
    <p:sldId id="369" r:id="rId11"/>
    <p:sldId id="330" r:id="rId12"/>
    <p:sldId id="331" r:id="rId13"/>
    <p:sldId id="353" r:id="rId14"/>
    <p:sldId id="333" r:id="rId15"/>
    <p:sldId id="334" r:id="rId16"/>
    <p:sldId id="335" r:id="rId17"/>
    <p:sldId id="336" r:id="rId18"/>
    <p:sldId id="337" r:id="rId19"/>
    <p:sldId id="338" r:id="rId20"/>
    <p:sldId id="355" r:id="rId21"/>
    <p:sldId id="345" r:id="rId22"/>
    <p:sldId id="356" r:id="rId23"/>
    <p:sldId id="361" r:id="rId24"/>
    <p:sldId id="359" r:id="rId25"/>
    <p:sldId id="358" r:id="rId26"/>
    <p:sldId id="363" r:id="rId27"/>
    <p:sldId id="360" r:id="rId28"/>
    <p:sldId id="364" r:id="rId29"/>
    <p:sldId id="368" r:id="rId30"/>
  </p:sldIdLst>
  <p:sldSz cx="12192000" cy="6858000"/>
  <p:notesSz cx="672465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14FA8C0-D0FD-45D0-A0AB-210259509F59}">
          <p14:sldIdLst>
            <p14:sldId id="367"/>
            <p14:sldId id="323"/>
            <p14:sldId id="324"/>
            <p14:sldId id="350"/>
            <p14:sldId id="325"/>
            <p14:sldId id="326"/>
            <p14:sldId id="327"/>
            <p14:sldId id="351"/>
            <p14:sldId id="352"/>
            <p14:sldId id="369"/>
            <p14:sldId id="330"/>
            <p14:sldId id="331"/>
            <p14:sldId id="353"/>
            <p14:sldId id="333"/>
            <p14:sldId id="334"/>
            <p14:sldId id="335"/>
            <p14:sldId id="336"/>
            <p14:sldId id="337"/>
            <p14:sldId id="338"/>
            <p14:sldId id="355"/>
            <p14:sldId id="345"/>
            <p14:sldId id="356"/>
            <p14:sldId id="361"/>
            <p14:sldId id="359"/>
            <p14:sldId id="358"/>
            <p14:sldId id="363"/>
            <p14:sldId id="360"/>
            <p14:sldId id="364"/>
            <p14:sldId id="368"/>
          </p14:sldIdLst>
        </p14:section>
        <p14:section name="Section sans titre" id="{7A70B7A8-361D-4428-8F20-2C5485BDF20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10">
          <p15:clr>
            <a:srgbClr val="A4A3A4"/>
          </p15:clr>
        </p15:guide>
        <p15:guide id="2" pos="21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eu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0" autoAdjust="0"/>
    <p:restoredTop sz="87922" autoAdjust="0"/>
  </p:normalViewPr>
  <p:slideViewPr>
    <p:cSldViewPr snapToGrid="0">
      <p:cViewPr varScale="1">
        <p:scale>
          <a:sx n="50" d="100"/>
          <a:sy n="50" d="100"/>
        </p:scale>
        <p:origin x="-570" y="-102"/>
      </p:cViewPr>
      <p:guideLst>
        <p:guide orient="horz" pos="2160"/>
        <p:guide pos="3840"/>
      </p:guideLst>
    </p:cSldViewPr>
  </p:slideViewPr>
  <p:outlineViewPr>
    <p:cViewPr>
      <p:scale>
        <a:sx n="33" d="100"/>
        <a:sy n="33" d="100"/>
      </p:scale>
      <p:origin x="0" y="9948"/>
    </p:cViewPr>
  </p:outlineViewPr>
  <p:notesTextViewPr>
    <p:cViewPr>
      <p:scale>
        <a:sx n="1" d="1"/>
        <a:sy n="1" d="1"/>
      </p:scale>
      <p:origin x="0" y="0"/>
    </p:cViewPr>
  </p:notesTextViewPr>
  <p:sorterViewPr>
    <p:cViewPr>
      <p:scale>
        <a:sx n="100" d="100"/>
        <a:sy n="100" d="100"/>
      </p:scale>
      <p:origin x="0" y="8682"/>
    </p:cViewPr>
  </p:sorterViewPr>
  <p:notesViewPr>
    <p:cSldViewPr snapToGrid="0">
      <p:cViewPr varScale="1">
        <p:scale>
          <a:sx n="52" d="100"/>
          <a:sy n="52" d="100"/>
        </p:scale>
        <p:origin x="-2946" y="-84"/>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2-21T16:01:03.787" idx="1">
    <p:pos x="623" y="3067"/>
    <p:text>le schéma régional du patrimoine naturel et de la biodiversité, et le SRCE, qui va être lancé par la région </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96801-83B9-42A6-8ECB-7F9EB0842340}" type="doc">
      <dgm:prSet loTypeId="urn:microsoft.com/office/officeart/2005/8/layout/cycle3" loCatId="cycle" qsTypeId="urn:microsoft.com/office/officeart/2005/8/quickstyle/simple4" qsCatId="simple" csTypeId="urn:microsoft.com/office/officeart/2005/8/colors/colorful3" csCatId="colorful" phldr="1"/>
      <dgm:spPr/>
      <dgm:t>
        <a:bodyPr/>
        <a:lstStyle/>
        <a:p>
          <a:endParaRPr lang="fr-FR"/>
        </a:p>
      </dgm:t>
    </dgm:pt>
    <dgm:pt modelId="{2D03B1D6-285D-4E95-8596-E365934E5FB1}">
      <dgm:prSet phldrT="[Texte]" custT="1"/>
      <dgm:spPr/>
      <dgm:t>
        <a:bodyPr/>
        <a:lstStyle/>
        <a:p>
          <a:endParaRPr lang="fr-FR" sz="4000" dirty="0">
            <a:solidFill>
              <a:schemeClr val="tx1"/>
            </a:solidFill>
          </a:endParaRPr>
        </a:p>
      </dgm:t>
    </dgm:pt>
    <dgm:pt modelId="{21C8D9FC-2D07-4F41-9F9A-028FEB3DBC60}" type="parTrans" cxnId="{EC233039-ED01-4F85-9FAB-7E446BD21FDF}">
      <dgm:prSet/>
      <dgm:spPr/>
      <dgm:t>
        <a:bodyPr/>
        <a:lstStyle/>
        <a:p>
          <a:endParaRPr lang="fr-FR"/>
        </a:p>
      </dgm:t>
    </dgm:pt>
    <dgm:pt modelId="{1527F0D6-5DC1-4EC3-8A2F-C1BEED53E42F}" type="sibTrans" cxnId="{EC233039-ED01-4F85-9FAB-7E446BD21FDF}">
      <dgm:prSet/>
      <dgm:spPr/>
      <dgm:t>
        <a:bodyPr/>
        <a:lstStyle/>
        <a:p>
          <a:endParaRPr lang="fr-FR"/>
        </a:p>
      </dgm:t>
    </dgm:pt>
    <dgm:pt modelId="{BDC13611-CF75-4A5A-A73B-1896DE0D06BC}">
      <dgm:prSet phldrT="[Texte]"/>
      <dgm:spPr/>
      <dgm:t>
        <a:bodyPr/>
        <a:lstStyle/>
        <a:p>
          <a:r>
            <a:rPr lang="fr-FR" dirty="0" smtClean="0"/>
            <a:t> </a:t>
          </a:r>
          <a:endParaRPr lang="fr-FR" dirty="0"/>
        </a:p>
      </dgm:t>
    </dgm:pt>
    <dgm:pt modelId="{865B393A-0BF3-41D5-96EC-FB3FFA599985}" type="parTrans" cxnId="{1E326DC1-EFD4-4677-9306-A4DDAE8BC3D5}">
      <dgm:prSet/>
      <dgm:spPr/>
      <dgm:t>
        <a:bodyPr/>
        <a:lstStyle/>
        <a:p>
          <a:endParaRPr lang="fr-FR"/>
        </a:p>
      </dgm:t>
    </dgm:pt>
    <dgm:pt modelId="{56F6AB19-8A1D-4C55-8B27-6DE10B90FE4F}" type="sibTrans" cxnId="{1E326DC1-EFD4-4677-9306-A4DDAE8BC3D5}">
      <dgm:prSet/>
      <dgm:spPr/>
      <dgm:t>
        <a:bodyPr/>
        <a:lstStyle/>
        <a:p>
          <a:endParaRPr lang="fr-FR"/>
        </a:p>
      </dgm:t>
    </dgm:pt>
    <dgm:pt modelId="{4A111EE9-EA33-4DF7-8082-D7DCA88FA949}">
      <dgm:prSet phldrT="[Texte]"/>
      <dgm:spPr/>
      <dgm:t>
        <a:bodyPr/>
        <a:lstStyle/>
        <a:p>
          <a:r>
            <a:rPr lang="fr-FR" dirty="0" smtClean="0"/>
            <a:t> </a:t>
          </a:r>
          <a:endParaRPr lang="fr-FR" dirty="0"/>
        </a:p>
      </dgm:t>
    </dgm:pt>
    <dgm:pt modelId="{7CCA336B-7BF5-464C-9432-D25E28E63FD0}" type="parTrans" cxnId="{E91A9AA4-BA98-473E-ABEF-9969653D3F07}">
      <dgm:prSet/>
      <dgm:spPr/>
      <dgm:t>
        <a:bodyPr/>
        <a:lstStyle/>
        <a:p>
          <a:endParaRPr lang="fr-FR"/>
        </a:p>
      </dgm:t>
    </dgm:pt>
    <dgm:pt modelId="{8849C875-8065-47A9-9682-D5B4DD577D3A}" type="sibTrans" cxnId="{E91A9AA4-BA98-473E-ABEF-9969653D3F07}">
      <dgm:prSet/>
      <dgm:spPr/>
      <dgm:t>
        <a:bodyPr/>
        <a:lstStyle/>
        <a:p>
          <a:endParaRPr lang="fr-FR"/>
        </a:p>
      </dgm:t>
    </dgm:pt>
    <dgm:pt modelId="{003F3EC9-5822-4676-8593-FB7B856628DB}">
      <dgm:prSet phldrT="[Texte]"/>
      <dgm:spPr/>
      <dgm:t>
        <a:bodyPr/>
        <a:lstStyle/>
        <a:p>
          <a:r>
            <a:rPr lang="fr-FR" dirty="0" smtClean="0"/>
            <a:t> </a:t>
          </a:r>
          <a:endParaRPr lang="fr-FR" dirty="0"/>
        </a:p>
      </dgm:t>
    </dgm:pt>
    <dgm:pt modelId="{9C6E65F0-0AB7-4169-8F61-8F4FB5B13E92}" type="parTrans" cxnId="{E66A7F6D-684E-4DD6-8B94-C47CED6E61F8}">
      <dgm:prSet/>
      <dgm:spPr/>
      <dgm:t>
        <a:bodyPr/>
        <a:lstStyle/>
        <a:p>
          <a:endParaRPr lang="fr-FR"/>
        </a:p>
      </dgm:t>
    </dgm:pt>
    <dgm:pt modelId="{4A0801C8-320B-4B01-B14B-B8C87998574A}" type="sibTrans" cxnId="{E66A7F6D-684E-4DD6-8B94-C47CED6E61F8}">
      <dgm:prSet/>
      <dgm:spPr/>
      <dgm:t>
        <a:bodyPr/>
        <a:lstStyle/>
        <a:p>
          <a:endParaRPr lang="fr-FR"/>
        </a:p>
      </dgm:t>
    </dgm:pt>
    <dgm:pt modelId="{C7F7DE17-0BBE-4ABB-BCB9-DBA489DE2BC4}" type="pres">
      <dgm:prSet presAssocID="{1DE96801-83B9-42A6-8ECB-7F9EB0842340}" presName="Name0" presStyleCnt="0">
        <dgm:presLayoutVars>
          <dgm:dir/>
          <dgm:resizeHandles val="exact"/>
        </dgm:presLayoutVars>
      </dgm:prSet>
      <dgm:spPr/>
      <dgm:t>
        <a:bodyPr/>
        <a:lstStyle/>
        <a:p>
          <a:endParaRPr lang="fr-FR"/>
        </a:p>
      </dgm:t>
    </dgm:pt>
    <dgm:pt modelId="{39B51AE0-0CE1-46B4-8AF8-56F21EB43A2C}" type="pres">
      <dgm:prSet presAssocID="{1DE96801-83B9-42A6-8ECB-7F9EB0842340}" presName="cycle" presStyleCnt="0"/>
      <dgm:spPr/>
    </dgm:pt>
    <dgm:pt modelId="{8A360507-0A25-418E-A469-6F225B0E19E0}" type="pres">
      <dgm:prSet presAssocID="{2D03B1D6-285D-4E95-8596-E365934E5FB1}" presName="nodeFirstNode" presStyleLbl="node1" presStyleIdx="0" presStyleCnt="4" custScaleX="75505" custScaleY="82529" custRadScaleRad="97860" custRadScaleInc="-2756">
        <dgm:presLayoutVars>
          <dgm:bulletEnabled val="1"/>
        </dgm:presLayoutVars>
      </dgm:prSet>
      <dgm:spPr/>
      <dgm:t>
        <a:bodyPr/>
        <a:lstStyle/>
        <a:p>
          <a:endParaRPr lang="fr-FR"/>
        </a:p>
      </dgm:t>
    </dgm:pt>
    <dgm:pt modelId="{C40D4E1E-D516-4A2D-9BC0-59CAA002680F}" type="pres">
      <dgm:prSet presAssocID="{1527F0D6-5DC1-4EC3-8A2F-C1BEED53E42F}" presName="sibTransFirstNode" presStyleLbl="bgShp" presStyleIdx="0" presStyleCnt="1" custLinFactNeighborX="160" custLinFactNeighborY="-4488"/>
      <dgm:spPr/>
      <dgm:t>
        <a:bodyPr/>
        <a:lstStyle/>
        <a:p>
          <a:endParaRPr lang="fr-FR"/>
        </a:p>
      </dgm:t>
    </dgm:pt>
    <dgm:pt modelId="{8AAE45D6-4505-4DA2-BD2C-309C3489213B}" type="pres">
      <dgm:prSet presAssocID="{BDC13611-CF75-4A5A-A73B-1896DE0D06BC}" presName="nodeFollowingNodes" presStyleLbl="node1" presStyleIdx="1" presStyleCnt="4" custScaleX="75505" custScaleY="73571" custRadScaleRad="120209" custRadScaleInc="9905">
        <dgm:presLayoutVars>
          <dgm:bulletEnabled val="1"/>
        </dgm:presLayoutVars>
      </dgm:prSet>
      <dgm:spPr/>
      <dgm:t>
        <a:bodyPr/>
        <a:lstStyle/>
        <a:p>
          <a:endParaRPr lang="fr-FR"/>
        </a:p>
      </dgm:t>
    </dgm:pt>
    <dgm:pt modelId="{37309656-E76F-4B22-8299-0AFE61F5C30A}" type="pres">
      <dgm:prSet presAssocID="{4A111EE9-EA33-4DF7-8082-D7DCA88FA949}" presName="nodeFollowingNodes" presStyleLbl="node1" presStyleIdx="2" presStyleCnt="4" custScaleX="75132" custScaleY="75132" custRadScaleRad="108048" custRadScaleInc="-10214">
        <dgm:presLayoutVars>
          <dgm:bulletEnabled val="1"/>
        </dgm:presLayoutVars>
      </dgm:prSet>
      <dgm:spPr/>
      <dgm:t>
        <a:bodyPr/>
        <a:lstStyle/>
        <a:p>
          <a:endParaRPr lang="fr-FR"/>
        </a:p>
      </dgm:t>
    </dgm:pt>
    <dgm:pt modelId="{843113E2-DAC5-408A-A727-E1A803160CEF}" type="pres">
      <dgm:prSet presAssocID="{003F3EC9-5822-4676-8593-FB7B856628DB}" presName="nodeFollowingNodes" presStyleLbl="node1" presStyleIdx="3" presStyleCnt="4" custScaleX="75505" custScaleY="73571" custRadScaleRad="130571" custRadScaleInc="-25554">
        <dgm:presLayoutVars>
          <dgm:bulletEnabled val="1"/>
        </dgm:presLayoutVars>
      </dgm:prSet>
      <dgm:spPr/>
      <dgm:t>
        <a:bodyPr/>
        <a:lstStyle/>
        <a:p>
          <a:endParaRPr lang="fr-FR"/>
        </a:p>
      </dgm:t>
    </dgm:pt>
  </dgm:ptLst>
  <dgm:cxnLst>
    <dgm:cxn modelId="{E91A9AA4-BA98-473E-ABEF-9969653D3F07}" srcId="{1DE96801-83B9-42A6-8ECB-7F9EB0842340}" destId="{4A111EE9-EA33-4DF7-8082-D7DCA88FA949}" srcOrd="2" destOrd="0" parTransId="{7CCA336B-7BF5-464C-9432-D25E28E63FD0}" sibTransId="{8849C875-8065-47A9-9682-D5B4DD577D3A}"/>
    <dgm:cxn modelId="{45F5E0EA-BA93-489F-89D4-263B6FC08363}" type="presOf" srcId="{2D03B1D6-285D-4E95-8596-E365934E5FB1}" destId="{8A360507-0A25-418E-A469-6F225B0E19E0}" srcOrd="0" destOrd="0" presId="urn:microsoft.com/office/officeart/2005/8/layout/cycle3"/>
    <dgm:cxn modelId="{382B74DC-1438-4EC1-850E-15ED80B9D3D2}" type="presOf" srcId="{4A111EE9-EA33-4DF7-8082-D7DCA88FA949}" destId="{37309656-E76F-4B22-8299-0AFE61F5C30A}" srcOrd="0" destOrd="0" presId="urn:microsoft.com/office/officeart/2005/8/layout/cycle3"/>
    <dgm:cxn modelId="{E29C43A8-77BC-4AE8-A52C-4586A1D1D5D2}" type="presOf" srcId="{BDC13611-CF75-4A5A-A73B-1896DE0D06BC}" destId="{8AAE45D6-4505-4DA2-BD2C-309C3489213B}" srcOrd="0" destOrd="0" presId="urn:microsoft.com/office/officeart/2005/8/layout/cycle3"/>
    <dgm:cxn modelId="{EC233039-ED01-4F85-9FAB-7E446BD21FDF}" srcId="{1DE96801-83B9-42A6-8ECB-7F9EB0842340}" destId="{2D03B1D6-285D-4E95-8596-E365934E5FB1}" srcOrd="0" destOrd="0" parTransId="{21C8D9FC-2D07-4F41-9F9A-028FEB3DBC60}" sibTransId="{1527F0D6-5DC1-4EC3-8A2F-C1BEED53E42F}"/>
    <dgm:cxn modelId="{1E326DC1-EFD4-4677-9306-A4DDAE8BC3D5}" srcId="{1DE96801-83B9-42A6-8ECB-7F9EB0842340}" destId="{BDC13611-CF75-4A5A-A73B-1896DE0D06BC}" srcOrd="1" destOrd="0" parTransId="{865B393A-0BF3-41D5-96EC-FB3FFA599985}" sibTransId="{56F6AB19-8A1D-4C55-8B27-6DE10B90FE4F}"/>
    <dgm:cxn modelId="{430AA16A-9E39-4E2C-AD5C-AE40403A569B}" type="presOf" srcId="{003F3EC9-5822-4676-8593-FB7B856628DB}" destId="{843113E2-DAC5-408A-A727-E1A803160CEF}" srcOrd="0" destOrd="0" presId="urn:microsoft.com/office/officeart/2005/8/layout/cycle3"/>
    <dgm:cxn modelId="{4F3DD93D-97F4-402F-A5CA-45728036A922}" type="presOf" srcId="{1DE96801-83B9-42A6-8ECB-7F9EB0842340}" destId="{C7F7DE17-0BBE-4ABB-BCB9-DBA489DE2BC4}" srcOrd="0" destOrd="0" presId="urn:microsoft.com/office/officeart/2005/8/layout/cycle3"/>
    <dgm:cxn modelId="{03D5453A-CC91-46B8-89A0-6BB4A8D04DBE}" type="presOf" srcId="{1527F0D6-5DC1-4EC3-8A2F-C1BEED53E42F}" destId="{C40D4E1E-D516-4A2D-9BC0-59CAA002680F}" srcOrd="0" destOrd="0" presId="urn:microsoft.com/office/officeart/2005/8/layout/cycle3"/>
    <dgm:cxn modelId="{E66A7F6D-684E-4DD6-8B94-C47CED6E61F8}" srcId="{1DE96801-83B9-42A6-8ECB-7F9EB0842340}" destId="{003F3EC9-5822-4676-8593-FB7B856628DB}" srcOrd="3" destOrd="0" parTransId="{9C6E65F0-0AB7-4169-8F61-8F4FB5B13E92}" sibTransId="{4A0801C8-320B-4B01-B14B-B8C87998574A}"/>
    <dgm:cxn modelId="{E402B743-70A2-4CD9-B34D-F3BD2E59D0E9}" type="presParOf" srcId="{C7F7DE17-0BBE-4ABB-BCB9-DBA489DE2BC4}" destId="{39B51AE0-0CE1-46B4-8AF8-56F21EB43A2C}" srcOrd="0" destOrd="0" presId="urn:microsoft.com/office/officeart/2005/8/layout/cycle3"/>
    <dgm:cxn modelId="{7B2213B1-0FE3-4DF3-BE8B-B8C37CBC48A1}" type="presParOf" srcId="{39B51AE0-0CE1-46B4-8AF8-56F21EB43A2C}" destId="{8A360507-0A25-418E-A469-6F225B0E19E0}" srcOrd="0" destOrd="0" presId="urn:microsoft.com/office/officeart/2005/8/layout/cycle3"/>
    <dgm:cxn modelId="{1A4E2C0F-AA67-4811-B914-75254E10F4FB}" type="presParOf" srcId="{39B51AE0-0CE1-46B4-8AF8-56F21EB43A2C}" destId="{C40D4E1E-D516-4A2D-9BC0-59CAA002680F}" srcOrd="1" destOrd="0" presId="urn:microsoft.com/office/officeart/2005/8/layout/cycle3"/>
    <dgm:cxn modelId="{8FEA5D12-C4E7-4380-A891-AA8D6B1FE280}" type="presParOf" srcId="{39B51AE0-0CE1-46B4-8AF8-56F21EB43A2C}" destId="{8AAE45D6-4505-4DA2-BD2C-309C3489213B}" srcOrd="2" destOrd="0" presId="urn:microsoft.com/office/officeart/2005/8/layout/cycle3"/>
    <dgm:cxn modelId="{256068C2-D862-4D8D-A619-022656244519}" type="presParOf" srcId="{39B51AE0-0CE1-46B4-8AF8-56F21EB43A2C}" destId="{37309656-E76F-4B22-8299-0AFE61F5C30A}" srcOrd="3" destOrd="0" presId="urn:microsoft.com/office/officeart/2005/8/layout/cycle3"/>
    <dgm:cxn modelId="{AC2CF9AF-A3D9-4C8F-82B7-9E38D85AD15B}" type="presParOf" srcId="{39B51AE0-0CE1-46B4-8AF8-56F21EB43A2C}" destId="{843113E2-DAC5-408A-A727-E1A803160CEF}"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D4E1E-D516-4A2D-9BC0-59CAA002680F}">
      <dsp:nvSpPr>
        <dsp:cNvPr id="0" name=""/>
        <dsp:cNvSpPr/>
      </dsp:nvSpPr>
      <dsp:spPr>
        <a:xfrm>
          <a:off x="2197638" y="67327"/>
          <a:ext cx="5659759" cy="5659759"/>
        </a:xfrm>
        <a:prstGeom prst="circularArrow">
          <a:avLst>
            <a:gd name="adj1" fmla="val 4668"/>
            <a:gd name="adj2" fmla="val 272909"/>
            <a:gd name="adj3" fmla="val 13706129"/>
            <a:gd name="adj4" fmla="val 17464100"/>
            <a:gd name="adj5" fmla="val 4847"/>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A360507-0A25-418E-A469-6F225B0E19E0}">
      <dsp:nvSpPr>
        <dsp:cNvPr id="0" name=""/>
        <dsp:cNvSpPr/>
      </dsp:nvSpPr>
      <dsp:spPr>
        <a:xfrm>
          <a:off x="3593023" y="245027"/>
          <a:ext cx="2850879" cy="1558043"/>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fr-FR" sz="4000" kern="1200" dirty="0">
            <a:solidFill>
              <a:schemeClr val="tx1"/>
            </a:solidFill>
          </a:endParaRPr>
        </a:p>
      </dsp:txBody>
      <dsp:txXfrm>
        <a:off x="3669080" y="321084"/>
        <a:ext cx="2698765" cy="1405929"/>
      </dsp:txXfrm>
    </dsp:sp>
    <dsp:sp modelId="{8AAE45D6-4505-4DA2-BD2C-309C3489213B}">
      <dsp:nvSpPr>
        <dsp:cNvPr id="0" name=""/>
        <dsp:cNvSpPr/>
      </dsp:nvSpPr>
      <dsp:spPr>
        <a:xfrm>
          <a:off x="6085908" y="2620418"/>
          <a:ext cx="2850879" cy="1388928"/>
        </a:xfrm>
        <a:prstGeom prst="roundRect">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fr-FR" sz="5800" kern="1200" dirty="0" smtClean="0"/>
            <a:t> </a:t>
          </a:r>
          <a:endParaRPr lang="fr-FR" sz="5800" kern="1200" dirty="0"/>
        </a:p>
      </dsp:txBody>
      <dsp:txXfrm>
        <a:off x="6153710" y="2688220"/>
        <a:ext cx="2715275" cy="1253324"/>
      </dsp:txXfrm>
    </dsp:sp>
    <dsp:sp modelId="{37309656-E76F-4B22-8299-0AFE61F5C30A}">
      <dsp:nvSpPr>
        <dsp:cNvPr id="0" name=""/>
        <dsp:cNvSpPr/>
      </dsp:nvSpPr>
      <dsp:spPr>
        <a:xfrm>
          <a:off x="3949989" y="4480118"/>
          <a:ext cx="2836795" cy="1418397"/>
        </a:xfrm>
        <a:prstGeom prst="roundRect">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fr-FR" sz="5800" kern="1200" dirty="0" smtClean="0"/>
            <a:t> </a:t>
          </a:r>
          <a:endParaRPr lang="fr-FR" sz="5800" kern="1200" dirty="0"/>
        </a:p>
      </dsp:txBody>
      <dsp:txXfrm>
        <a:off x="4019229" y="4549358"/>
        <a:ext cx="2698315" cy="1279917"/>
      </dsp:txXfrm>
    </dsp:sp>
    <dsp:sp modelId="{843113E2-DAC5-408A-A727-E1A803160CEF}">
      <dsp:nvSpPr>
        <dsp:cNvPr id="0" name=""/>
        <dsp:cNvSpPr/>
      </dsp:nvSpPr>
      <dsp:spPr>
        <a:xfrm>
          <a:off x="1144024" y="3154658"/>
          <a:ext cx="2850879" cy="1388928"/>
        </a:xfrm>
        <a:prstGeom prst="round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fr-FR" sz="5800" kern="1200" dirty="0" smtClean="0"/>
            <a:t> </a:t>
          </a:r>
          <a:endParaRPr lang="fr-FR" sz="5800" kern="1200" dirty="0"/>
        </a:p>
      </dsp:txBody>
      <dsp:txXfrm>
        <a:off x="1211826" y="3222460"/>
        <a:ext cx="2715275" cy="125332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14015" cy="493712"/>
          </a:xfrm>
          <a:prstGeom prst="rect">
            <a:avLst/>
          </a:prstGeom>
        </p:spPr>
        <p:txBody>
          <a:bodyPr vert="horz" lIns="92290" tIns="46145" rIns="92290" bIns="46145" rtlCol="0"/>
          <a:lstStyle>
            <a:lvl1pPr algn="l">
              <a:defRPr sz="1200"/>
            </a:lvl1pPr>
          </a:lstStyle>
          <a:p>
            <a:endParaRPr lang="fr-FR"/>
          </a:p>
        </p:txBody>
      </p:sp>
      <p:sp>
        <p:nvSpPr>
          <p:cNvPr id="3" name="Espace réservé de la date 2"/>
          <p:cNvSpPr>
            <a:spLocks noGrp="1"/>
          </p:cNvSpPr>
          <p:nvPr>
            <p:ph type="dt" sz="quarter" idx="1"/>
          </p:nvPr>
        </p:nvSpPr>
        <p:spPr>
          <a:xfrm>
            <a:off x="3809079" y="1"/>
            <a:ext cx="2914015" cy="493712"/>
          </a:xfrm>
          <a:prstGeom prst="rect">
            <a:avLst/>
          </a:prstGeom>
        </p:spPr>
        <p:txBody>
          <a:bodyPr vert="horz" lIns="92290" tIns="46145" rIns="92290" bIns="46145" rtlCol="0"/>
          <a:lstStyle>
            <a:lvl1pPr algn="r">
              <a:defRPr sz="1200"/>
            </a:lvl1pPr>
          </a:lstStyle>
          <a:p>
            <a:fld id="{0F759790-D256-4A00-9DC5-0C143BADCF57}" type="datetimeFigureOut">
              <a:rPr lang="fr-FR" smtClean="0"/>
              <a:t>30/11/2018</a:t>
            </a:fld>
            <a:endParaRPr lang="fr-FR"/>
          </a:p>
        </p:txBody>
      </p:sp>
      <p:sp>
        <p:nvSpPr>
          <p:cNvPr id="4" name="Espace réservé du pied de page 3"/>
          <p:cNvSpPr>
            <a:spLocks noGrp="1"/>
          </p:cNvSpPr>
          <p:nvPr>
            <p:ph type="ftr" sz="quarter" idx="2"/>
          </p:nvPr>
        </p:nvSpPr>
        <p:spPr>
          <a:xfrm>
            <a:off x="0" y="9378824"/>
            <a:ext cx="2914015" cy="493712"/>
          </a:xfrm>
          <a:prstGeom prst="rect">
            <a:avLst/>
          </a:prstGeom>
        </p:spPr>
        <p:txBody>
          <a:bodyPr vert="horz" lIns="92290" tIns="46145" rIns="92290" bIns="4614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09079" y="9378824"/>
            <a:ext cx="2914015" cy="493712"/>
          </a:xfrm>
          <a:prstGeom prst="rect">
            <a:avLst/>
          </a:prstGeom>
        </p:spPr>
        <p:txBody>
          <a:bodyPr vert="horz" lIns="92290" tIns="46145" rIns="92290" bIns="46145" rtlCol="0" anchor="b"/>
          <a:lstStyle>
            <a:lvl1pPr algn="r">
              <a:defRPr sz="1200"/>
            </a:lvl1pPr>
          </a:lstStyle>
          <a:p>
            <a:fld id="{82A9103E-61C2-475C-B446-6A5DBEF28896}" type="slidenum">
              <a:rPr lang="fr-FR" smtClean="0"/>
              <a:t>‹N°›</a:t>
            </a:fld>
            <a:endParaRPr lang="fr-FR"/>
          </a:p>
        </p:txBody>
      </p:sp>
    </p:spTree>
    <p:extLst>
      <p:ext uri="{BB962C8B-B14F-4D97-AF65-F5344CB8AC3E}">
        <p14:creationId xmlns:p14="http://schemas.microsoft.com/office/powerpoint/2010/main" val="149231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14015" cy="495427"/>
          </a:xfrm>
          <a:prstGeom prst="rect">
            <a:avLst/>
          </a:prstGeom>
        </p:spPr>
        <p:txBody>
          <a:bodyPr vert="horz" lIns="92290" tIns="46145" rIns="92290" bIns="46145" rtlCol="0"/>
          <a:lstStyle>
            <a:lvl1pPr algn="l">
              <a:defRPr sz="1200"/>
            </a:lvl1pPr>
          </a:lstStyle>
          <a:p>
            <a:endParaRPr lang="fr-FR"/>
          </a:p>
        </p:txBody>
      </p:sp>
      <p:sp>
        <p:nvSpPr>
          <p:cNvPr id="3" name="Espace réservé de la date 2"/>
          <p:cNvSpPr>
            <a:spLocks noGrp="1"/>
          </p:cNvSpPr>
          <p:nvPr>
            <p:ph type="dt" idx="1"/>
          </p:nvPr>
        </p:nvSpPr>
        <p:spPr>
          <a:xfrm>
            <a:off x="3809079" y="1"/>
            <a:ext cx="2914015" cy="495427"/>
          </a:xfrm>
          <a:prstGeom prst="rect">
            <a:avLst/>
          </a:prstGeom>
        </p:spPr>
        <p:txBody>
          <a:bodyPr vert="horz" lIns="92290" tIns="46145" rIns="92290" bIns="46145" rtlCol="0"/>
          <a:lstStyle>
            <a:lvl1pPr algn="r">
              <a:defRPr sz="1200"/>
            </a:lvl1pPr>
          </a:lstStyle>
          <a:p>
            <a:fld id="{60F83206-085E-470F-A6D4-E3AF1EF5EFA4}" type="datetimeFigureOut">
              <a:rPr lang="fr-FR" smtClean="0"/>
              <a:t>30/11/2018</a:t>
            </a:fld>
            <a:endParaRPr lang="fr-FR"/>
          </a:p>
        </p:txBody>
      </p:sp>
      <p:sp>
        <p:nvSpPr>
          <p:cNvPr id="4" name="Espace réservé de l'image des diapositives 3"/>
          <p:cNvSpPr>
            <a:spLocks noGrp="1" noRot="1" noChangeAspect="1"/>
          </p:cNvSpPr>
          <p:nvPr>
            <p:ph type="sldImg" idx="2"/>
          </p:nvPr>
        </p:nvSpPr>
        <p:spPr>
          <a:xfrm>
            <a:off x="401638" y="1235075"/>
            <a:ext cx="5921375" cy="3332163"/>
          </a:xfrm>
          <a:prstGeom prst="rect">
            <a:avLst/>
          </a:prstGeom>
          <a:noFill/>
          <a:ln w="12700">
            <a:solidFill>
              <a:prstClr val="black"/>
            </a:solidFill>
          </a:ln>
        </p:spPr>
        <p:txBody>
          <a:bodyPr vert="horz" lIns="92290" tIns="46145" rIns="92290" bIns="46145" rtlCol="0" anchor="ctr"/>
          <a:lstStyle/>
          <a:p>
            <a:endParaRPr lang="fr-FR"/>
          </a:p>
        </p:txBody>
      </p:sp>
      <p:sp>
        <p:nvSpPr>
          <p:cNvPr id="5" name="Espace réservé des commentaires 4"/>
          <p:cNvSpPr>
            <a:spLocks noGrp="1"/>
          </p:cNvSpPr>
          <p:nvPr>
            <p:ph type="body" sz="quarter" idx="3"/>
          </p:nvPr>
        </p:nvSpPr>
        <p:spPr>
          <a:xfrm>
            <a:off x="672465" y="4751983"/>
            <a:ext cx="5379720" cy="3887986"/>
          </a:xfrm>
          <a:prstGeom prst="rect">
            <a:avLst/>
          </a:prstGeom>
        </p:spPr>
        <p:txBody>
          <a:bodyPr vert="horz" lIns="92290" tIns="46145" rIns="92290" bIns="4614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8825"/>
            <a:ext cx="2914015" cy="495426"/>
          </a:xfrm>
          <a:prstGeom prst="rect">
            <a:avLst/>
          </a:prstGeom>
        </p:spPr>
        <p:txBody>
          <a:bodyPr vert="horz" lIns="92290" tIns="46145" rIns="92290" bIns="4614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9079" y="9378825"/>
            <a:ext cx="2914015" cy="495426"/>
          </a:xfrm>
          <a:prstGeom prst="rect">
            <a:avLst/>
          </a:prstGeom>
        </p:spPr>
        <p:txBody>
          <a:bodyPr vert="horz" lIns="92290" tIns="46145" rIns="92290" bIns="46145" rtlCol="0" anchor="b"/>
          <a:lstStyle>
            <a:lvl1pPr algn="r">
              <a:defRPr sz="1200"/>
            </a:lvl1pPr>
          </a:lstStyle>
          <a:p>
            <a:fld id="{B8CD1FD2-0B57-4E6B-AF96-A95A9B6896CA}" type="slidenum">
              <a:rPr lang="fr-FR" smtClean="0"/>
              <a:t>‹N°›</a:t>
            </a:fld>
            <a:endParaRPr lang="fr-FR"/>
          </a:p>
        </p:txBody>
      </p:sp>
    </p:spTree>
    <p:extLst>
      <p:ext uri="{BB962C8B-B14F-4D97-AF65-F5344CB8AC3E}">
        <p14:creationId xmlns:p14="http://schemas.microsoft.com/office/powerpoint/2010/main" val="27507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egifrance.gouv.fr/eli/decret/2017/3/27/DEVL1629700D/jo/text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egifrance.gouv.fr/eli/decret/2017/3/27/DEVL1629700D/jo/tex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fr.wikipedia.org/wiki/Reptile" TargetMode="External"/><Relationship Id="rId3" Type="http://schemas.openxmlformats.org/officeDocument/2006/relationships/hyperlink" Target="https://fr.wikipedia.org/wiki/Esp%C3%A8ce" TargetMode="External"/><Relationship Id="rId7" Type="http://schemas.openxmlformats.org/officeDocument/2006/relationships/hyperlink" Target="https://fr.wikipedia.org/wiki/Oiseau"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fr.wikipedia.org/wiki/Mammif%C3%A8re" TargetMode="External"/><Relationship Id="rId11" Type="http://schemas.openxmlformats.org/officeDocument/2006/relationships/hyperlink" Target="https://fr.wikipedia.org/wiki/End%C3%A9misme" TargetMode="External"/><Relationship Id="rId5" Type="http://schemas.openxmlformats.org/officeDocument/2006/relationships/hyperlink" Target="https://fr.wikipedia.org/wiki/Vert%C3%A9br%C3%A9s" TargetMode="External"/><Relationship Id="rId10" Type="http://schemas.openxmlformats.org/officeDocument/2006/relationships/hyperlink" Target="https://fr.wikipedia.org/wiki/Continent" TargetMode="External"/><Relationship Id="rId4" Type="http://schemas.openxmlformats.org/officeDocument/2006/relationships/hyperlink" Target="https://fr.wikipedia.org/wiki/Plante" TargetMode="External"/><Relationship Id="rId9" Type="http://schemas.openxmlformats.org/officeDocument/2006/relationships/hyperlink" Target="https://fr.wikipedia.org/wiki/Amphibi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CD1FD2-0B57-4E6B-AF96-A95A9B6896CA}" type="slidenum">
              <a:rPr lang="fr-FR" smtClean="0"/>
              <a:t>1</a:t>
            </a:fld>
            <a:endParaRPr lang="fr-FR"/>
          </a:p>
        </p:txBody>
      </p:sp>
    </p:spTree>
    <p:extLst>
      <p:ext uri="{BB962C8B-B14F-4D97-AF65-F5344CB8AC3E}">
        <p14:creationId xmlns:p14="http://schemas.microsoft.com/office/powerpoint/2010/main" val="79198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Renforcer la connaissance permettant la mise en œuvre des politiques publiques (exemple mettre en place un observatoire régional de la biodiversité )</a:t>
            </a:r>
          </a:p>
          <a:p>
            <a:pPr lvl="0"/>
            <a:r>
              <a:rPr lang="fr-FR" sz="1200" kern="1200" dirty="0" smtClean="0">
                <a:solidFill>
                  <a:schemeClr val="tx1"/>
                </a:solidFill>
                <a:effectLst/>
                <a:latin typeface="+mn-lt"/>
                <a:ea typeface="+mn-ea"/>
                <a:cs typeface="+mn-cs"/>
              </a:rPr>
              <a:t>Mobiliser les citoyens autour de la biodiversité ordinaire ( Exemple : développement des jardins créoles, arbre en ville, vergers conservatoire) </a:t>
            </a:r>
          </a:p>
          <a:p>
            <a:pPr lvl="0"/>
            <a:r>
              <a:rPr lang="fr-FR" sz="1200" kern="1200" dirty="0" smtClean="0">
                <a:solidFill>
                  <a:schemeClr val="tx1"/>
                </a:solidFill>
                <a:effectLst/>
                <a:latin typeface="+mn-lt"/>
                <a:ea typeface="+mn-ea"/>
                <a:cs typeface="+mn-cs"/>
              </a:rPr>
              <a:t> Restaurer les continuités écologiques (exemple : Territoires engagés pour la nature, soutien des agglomérations et communes à la mise en place des trames vertes et bleues ). </a:t>
            </a:r>
          </a:p>
          <a:p>
            <a:pPr lvl="0"/>
            <a:r>
              <a:rPr lang="fr-FR" sz="1200" kern="1200" dirty="0" smtClean="0">
                <a:solidFill>
                  <a:schemeClr val="tx1"/>
                </a:solidFill>
                <a:effectLst/>
                <a:latin typeface="+mn-lt"/>
                <a:ea typeface="+mn-ea"/>
                <a:cs typeface="+mn-cs"/>
              </a:rPr>
              <a:t>Créer des effets leviers grâce aux solutions fondées sur la nature (Exemple : politique d’adaptation au changement climatique basée sur la reconquête des milieux naturels),</a:t>
            </a:r>
          </a:p>
          <a:p>
            <a:pPr lvl="0"/>
            <a:r>
              <a:rPr lang="fr-FR" sz="1200" kern="1200" dirty="0" smtClean="0">
                <a:solidFill>
                  <a:schemeClr val="tx1"/>
                </a:solidFill>
                <a:effectLst/>
                <a:latin typeface="+mn-lt"/>
                <a:ea typeface="+mn-ea"/>
                <a:cs typeface="+mn-cs"/>
              </a:rPr>
              <a:t>Lutter contre les espèces envahissantes (exemple : soutien aux PNA  globaux « habitat écologique » et non lié à une espèce),. </a:t>
            </a:r>
          </a:p>
          <a:p>
            <a:pPr lvl="0"/>
            <a:r>
              <a:rPr lang="fr-FR" sz="1200" kern="1200" dirty="0" smtClean="0">
                <a:solidFill>
                  <a:schemeClr val="tx1"/>
                </a:solidFill>
                <a:effectLst/>
                <a:latin typeface="+mn-lt"/>
                <a:ea typeface="+mn-ea"/>
                <a:cs typeface="+mn-cs"/>
              </a:rPr>
              <a:t>Faciliter les coopérations régionales (Exemple : sanctuaire des mammifères marins)</a:t>
            </a:r>
          </a:p>
          <a:p>
            <a:pPr lvl="0"/>
            <a:r>
              <a:rPr lang="fr-FR" sz="1200" kern="1200" dirty="0" smtClean="0">
                <a:solidFill>
                  <a:schemeClr val="tx1"/>
                </a:solidFill>
                <a:effectLst/>
                <a:latin typeface="+mn-lt"/>
                <a:ea typeface="+mn-ea"/>
                <a:cs typeface="+mn-cs"/>
              </a:rPr>
              <a:t> Disposer d’une communication adaptée vers les citoyens. </a:t>
            </a:r>
          </a:p>
          <a:p>
            <a:endParaRPr lang="fr-FR" dirty="0"/>
          </a:p>
        </p:txBody>
      </p:sp>
      <p:sp>
        <p:nvSpPr>
          <p:cNvPr id="4" name="Espace réservé du numéro de diapositive 3"/>
          <p:cNvSpPr>
            <a:spLocks noGrp="1"/>
          </p:cNvSpPr>
          <p:nvPr>
            <p:ph type="sldNum" sz="quarter" idx="10"/>
          </p:nvPr>
        </p:nvSpPr>
        <p:spPr/>
        <p:txBody>
          <a:bodyPr/>
          <a:lstStyle/>
          <a:p>
            <a:fld id="{B8CD1FD2-0B57-4E6B-AF96-A95A9B6896CA}" type="slidenum">
              <a:rPr lang="fr-FR" smtClean="0"/>
              <a:t>10</a:t>
            </a:fld>
            <a:endParaRPr lang="fr-FR"/>
          </a:p>
        </p:txBody>
      </p:sp>
    </p:spTree>
    <p:extLst>
      <p:ext uri="{BB962C8B-B14F-4D97-AF65-F5344CB8AC3E}">
        <p14:creationId xmlns:p14="http://schemas.microsoft.com/office/powerpoint/2010/main" val="408338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1608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Atlas régional des paysages</a:t>
            </a:r>
            <a:endParaRPr lang="fr-FR" dirty="0"/>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12</a:t>
            </a:fld>
            <a:endParaRPr lang="fr-FR"/>
          </a:p>
        </p:txBody>
      </p:sp>
    </p:spTree>
    <p:extLst>
      <p:ext uri="{BB962C8B-B14F-4D97-AF65-F5344CB8AC3E}">
        <p14:creationId xmlns:p14="http://schemas.microsoft.com/office/powerpoint/2010/main" val="132297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CD1FD2-0B57-4E6B-AF96-A95A9B6896CA}" type="slidenum">
              <a:rPr lang="fr-FR" smtClean="0"/>
              <a:t>13</a:t>
            </a:fld>
            <a:endParaRPr lang="fr-FR"/>
          </a:p>
        </p:txBody>
      </p:sp>
    </p:spTree>
    <p:extLst>
      <p:ext uri="{BB962C8B-B14F-4D97-AF65-F5344CB8AC3E}">
        <p14:creationId xmlns:p14="http://schemas.microsoft.com/office/powerpoint/2010/main" val="11481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14</a:t>
            </a:fld>
            <a:endParaRPr lang="fr-FR" dirty="0">
              <a:solidFill>
                <a:prstClr val="black"/>
              </a:solidFill>
            </a:endParaRPr>
          </a:p>
        </p:txBody>
      </p:sp>
    </p:spTree>
    <p:extLst>
      <p:ext uri="{BB962C8B-B14F-4D97-AF65-F5344CB8AC3E}">
        <p14:creationId xmlns:p14="http://schemas.microsoft.com/office/powerpoint/2010/main" val="393693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1° Développement des connaissances en lien avec le monde scientifique et les bases de données déjà existantes dans les institutions productrices de connaissances : </a:t>
            </a:r>
            <a:br>
              <a:rPr lang="fr-FR" dirty="0" smtClean="0"/>
            </a:br>
            <a:r>
              <a:rPr lang="fr-FR" dirty="0" smtClean="0"/>
              <a:t>« a) Mise en place, animation, participation à la collecte des données, pilotage ou coordination technique de systèmes d'information sur la biodiversité, l'eau, les milieux aquatiques, leurs usages et les services publics de distribution d'eau et d'assainissement ; </a:t>
            </a:r>
            <a:br>
              <a:rPr lang="fr-FR" dirty="0" smtClean="0"/>
            </a:br>
            <a:r>
              <a:rPr lang="fr-FR" dirty="0" smtClean="0"/>
              <a:t>« b) Conduite et soutien de programmes d'études et de prospective, contribution à l'identification des besoins de connaissances et d'actions de conservation ou de restauration ; </a:t>
            </a:r>
            <a:br>
              <a:rPr lang="fr-FR" dirty="0" smtClean="0"/>
            </a:br>
            <a:r>
              <a:rPr lang="fr-FR" dirty="0" smtClean="0"/>
              <a:t>« c) Conduite ou soutien de programmes de recherche, en lien avec la Fondation française pour la recherche sur la biodiversité ; </a:t>
            </a:r>
            <a:br>
              <a:rPr lang="fr-FR" dirty="0" smtClean="0"/>
            </a:br>
            <a:r>
              <a:rPr lang="fr-FR" dirty="0" smtClean="0"/>
              <a:t>« 2° Appui technique et administratif : </a:t>
            </a:r>
            <a:br>
              <a:rPr lang="fr-FR" dirty="0" smtClean="0"/>
            </a:br>
            <a:r>
              <a:rPr lang="fr-FR" dirty="0" smtClean="0"/>
              <a:t>« a) Appui technique et expertise, animation et mutualisation des techniques et bonnes pratiques, coordination technique des conservatoires botaniques nationaux ; </a:t>
            </a:r>
            <a:br>
              <a:rPr lang="fr-FR" dirty="0" smtClean="0"/>
            </a:br>
            <a:r>
              <a:rPr lang="fr-FR" dirty="0" smtClean="0"/>
              <a:t>« b) Concours technique et administratif aux autres établissements publics chargés de la gestion de l'eau, de la biodiversité et des espaces naturels, notamment par la création de services communs ; cette création ne peut intervenir qu'à la demande du conseil d'administration de l'établissement public intéressé, statuant à la majorité des deux tiers ; </a:t>
            </a:r>
            <a:br>
              <a:rPr lang="fr-FR" dirty="0" smtClean="0"/>
            </a:br>
            <a:r>
              <a:rPr lang="fr-FR" dirty="0" smtClean="0"/>
              <a:t>« c) Appui technique et expertise aux services de l'Etat, aux collectivités territoriales et aux établissements publics chargés de la gestion de l'eau, de la biodiversité et des espaces naturels dans la mise en œuvre des politiques publiques ; </a:t>
            </a:r>
            <a:br>
              <a:rPr lang="fr-FR" dirty="0" smtClean="0"/>
            </a:br>
            <a:r>
              <a:rPr lang="fr-FR" dirty="0" smtClean="0"/>
              <a:t>« d) Appui technique et expertise aux services de l'Etat, aux collectivités territoriales et aux établissements publics chargés de la gestion de l'eau, de la biodiversité et des espaces naturels pour la mise en œuvre de plans de lutte contre l'introduction et le développement des espèces invasives ; </a:t>
            </a:r>
            <a:br>
              <a:rPr lang="fr-FR" dirty="0" smtClean="0"/>
            </a:br>
            <a:r>
              <a:rPr lang="fr-FR" dirty="0" smtClean="0"/>
              <a:t>« e) Appui technique et expertise auprès des acteurs socio-économiques dans leurs actions en faveur de la biodiversité ; </a:t>
            </a:r>
            <a:br>
              <a:rPr lang="fr-FR" dirty="0" smtClean="0"/>
            </a:br>
            <a:r>
              <a:rPr lang="fr-FR" dirty="0" smtClean="0"/>
              <a:t>« f) Appui au suivi de la mise en œuvre des règlements et directives européens et des conventions internationales, contribution aux comptes rendus qu'ils prévoient et participation et appui aux actions de coopération et aux instances européennes ou internationales, en concertation avec l'Agence française de développement et le Fonds français pour l'environnement mondial ; </a:t>
            </a:r>
            <a:br>
              <a:rPr lang="fr-FR" dirty="0" smtClean="0"/>
            </a:br>
            <a:r>
              <a:rPr lang="fr-FR" dirty="0" smtClean="0"/>
              <a:t>« g) Appui à la préservation des continuités écologiques transfrontalières et aux actions de coopération régionale définies entre la France et les Etats voisins ; </a:t>
            </a:r>
            <a:br>
              <a:rPr lang="fr-FR" dirty="0" smtClean="0"/>
            </a:br>
            <a:r>
              <a:rPr lang="fr-FR" dirty="0" smtClean="0"/>
              <a:t>« 3° Soutien financier : </a:t>
            </a:r>
            <a:br>
              <a:rPr lang="fr-FR" dirty="0" smtClean="0"/>
            </a:br>
            <a:r>
              <a:rPr lang="fr-FR" dirty="0" smtClean="0"/>
              <a:t>« a) Attribution d'aides financières à des projets en faveur de la biodiversité et de la gestion durable et équilibrée de la ressource en eau ; </a:t>
            </a:r>
            <a:br>
              <a:rPr lang="fr-FR" dirty="0" smtClean="0"/>
            </a:br>
            <a:r>
              <a:rPr lang="fr-FR" dirty="0" smtClean="0"/>
              <a:t>« b) Garantie de la solidarité financière entre les bassins hydrographiques, notamment en faveur des bassins de la Corse, des départements d'outre-mer ainsi que des collectivités d'outre-mer et de la Nouvelle-Calédonie ; </a:t>
            </a:r>
            <a:br>
              <a:rPr lang="fr-FR" dirty="0" smtClean="0"/>
            </a:br>
            <a:r>
              <a:rPr lang="fr-FR" dirty="0" smtClean="0"/>
              <a:t>« 4° Formation et communication : </a:t>
            </a:r>
            <a:br>
              <a:rPr lang="fr-FR" dirty="0" smtClean="0"/>
            </a:br>
            <a:r>
              <a:rPr lang="fr-FR" dirty="0" smtClean="0"/>
              <a:t>« a) Participation et appui aux actions de formation, notamment dans le cadre de l'éducation nationale, de l'enseignement supérieur et de la recherche et de l'enseignement agricole ; </a:t>
            </a:r>
            <a:br>
              <a:rPr lang="fr-FR" dirty="0" smtClean="0"/>
            </a:br>
            <a:r>
              <a:rPr lang="fr-FR" dirty="0" smtClean="0"/>
              <a:t>« b) Structuration des métiers de la biodiversité et des services écologiques ; </a:t>
            </a:r>
            <a:br>
              <a:rPr lang="fr-FR" dirty="0" smtClean="0"/>
            </a:br>
            <a:r>
              <a:rPr lang="fr-FR" dirty="0" smtClean="0"/>
              <a:t>« c) Communication, information et sensibilisation du public ; </a:t>
            </a:r>
            <a:br>
              <a:rPr lang="fr-FR" dirty="0" smtClean="0"/>
            </a:br>
            <a:r>
              <a:rPr lang="fr-FR" dirty="0" smtClean="0"/>
              <a:t>« d) Accompagnement de la mobilisation citoyenne et du développement du bénévolat ; </a:t>
            </a:r>
            <a:br>
              <a:rPr lang="fr-FR" dirty="0" smtClean="0"/>
            </a:br>
            <a:r>
              <a:rPr lang="fr-FR" dirty="0" smtClean="0"/>
              <a:t>« 5° Gestion ou appui à la gestion d'aires protégées ; </a:t>
            </a:r>
            <a:br>
              <a:rPr lang="fr-FR" dirty="0" smtClean="0"/>
            </a:br>
            <a:r>
              <a:rPr lang="fr-FR" dirty="0" smtClean="0"/>
              <a:t>« 6° Contribution à l'exercice de missions de police administrative et de police judiciaire relatives à l'eau et à l'environnement, en liaison avec les établissements publics compétents dans le cadre d'unités de travail communes. </a:t>
            </a:r>
            <a:br>
              <a:rPr lang="fr-FR" dirty="0" smtClean="0"/>
            </a:br>
            <a:r>
              <a:rPr lang="fr-FR" dirty="0" smtClean="0"/>
              <a:t>« Les agents affectés à l'Agence française pour la biodiversité chargés de missions de police de l'eau et de l'environnement apportent leur concours au représentant de l'Etat dans le département et au représentant de l'Etat en mer pour exercer des contrôles en matière de police administrative dans les conditions prévues au chapitre Ier du titre VII du livre Ier. Ils exercent leurs missions de police judiciaire dans leur domaine de compétence sous l'autorité du procureur de la République, dans les conditions prévues aux articles L. 172-1 et L. 172-2 ; </a:t>
            </a:r>
            <a:br>
              <a:rPr lang="fr-FR" dirty="0" smtClean="0"/>
            </a:br>
            <a:r>
              <a:rPr lang="fr-FR" dirty="0" smtClean="0"/>
              <a:t>« 7° Accompagnement et suivi du dispositif d'accès aux ressources génétiques et partage juste et équitable des avantages découlant de leur utilisation ; </a:t>
            </a:r>
            <a:br>
              <a:rPr lang="fr-FR" dirty="0" smtClean="0"/>
            </a:br>
            <a:r>
              <a:rPr lang="fr-FR" dirty="0" smtClean="0"/>
              <a:t>« 8° Suivi des mesures de compensation des atteintes à la biodiversité</a:t>
            </a:r>
            <a:endParaRPr lang="fr-FR" dirty="0"/>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15</a:t>
            </a:fld>
            <a:endParaRPr lang="fr-FR"/>
          </a:p>
        </p:txBody>
      </p:sp>
    </p:spTree>
    <p:extLst>
      <p:ext uri="{BB962C8B-B14F-4D97-AF65-F5344CB8AC3E}">
        <p14:creationId xmlns:p14="http://schemas.microsoft.com/office/powerpoint/2010/main" val="2805473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Créer de la valeur « ajoutée » par rapport à la situation actuelle </a:t>
            </a:r>
            <a:r>
              <a:rPr lang="fr-FR" dirty="0" smtClean="0"/>
              <a:t>grâce à cette nouvelle structure (faciliter la diffusion de la connaissance, faciliter l’animation des professionnels et introduire de la transversalité dans l’action, renforcer la coopération internationale, développer des actions de formation) </a:t>
            </a:r>
          </a:p>
          <a:p>
            <a:pPr lvl="0"/>
            <a:endParaRPr lang="fr-FR" dirty="0" smtClean="0"/>
          </a:p>
          <a:p>
            <a:pPr lvl="0"/>
            <a:r>
              <a:rPr lang="fr-FR" dirty="0" smtClean="0"/>
              <a:t>- </a:t>
            </a:r>
            <a:r>
              <a:rPr lang="fr-FR" b="1" dirty="0" smtClean="0"/>
              <a:t>Assurer une meilleure coordination</a:t>
            </a:r>
            <a:r>
              <a:rPr lang="fr-FR" dirty="0" smtClean="0"/>
              <a:t> de l’action publique en faveur de la biodiversité, </a:t>
            </a:r>
          </a:p>
          <a:p>
            <a:pPr lvl="0"/>
            <a:endParaRPr lang="fr-FR" dirty="0" smtClean="0"/>
          </a:p>
          <a:p>
            <a:pPr lvl="0"/>
            <a:r>
              <a:rPr lang="fr-FR" dirty="0" smtClean="0"/>
              <a:t>- </a:t>
            </a:r>
            <a:r>
              <a:rPr lang="fr-FR" b="1" dirty="0" smtClean="0"/>
              <a:t>Assurer la mise en œuvre effective des plans d’actions</a:t>
            </a:r>
            <a:r>
              <a:rPr lang="fr-FR" dirty="0" smtClean="0"/>
              <a:t> issu du schéma régional du patrimoine naturel et de la biodiversité, du schéma régional de cohérence écologique, du schéma départemental des espaces naturels sensibles, la stratégie régionale pour la biodiversité.,</a:t>
            </a:r>
          </a:p>
          <a:p>
            <a:pPr lvl="0"/>
            <a:endParaRPr lang="fr-FR" dirty="0" smtClean="0"/>
          </a:p>
          <a:p>
            <a:pPr lvl="0"/>
            <a:r>
              <a:rPr lang="fr-FR" dirty="0" smtClean="0"/>
              <a:t>- </a:t>
            </a:r>
            <a:r>
              <a:rPr lang="fr-FR" b="1" dirty="0" smtClean="0"/>
              <a:t>Faire prendre en compte la préservation de la biodiversité</a:t>
            </a:r>
            <a:r>
              <a:rPr lang="fr-FR" dirty="0" smtClean="0"/>
              <a:t> de l’Archipel dans les politiques publiques. </a:t>
            </a:r>
            <a:endParaRPr lang="fr-FR" dirty="0"/>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16</a:t>
            </a:fld>
            <a:endParaRPr lang="fr-FR"/>
          </a:p>
        </p:txBody>
      </p:sp>
    </p:spTree>
    <p:extLst>
      <p:ext uri="{BB962C8B-B14F-4D97-AF65-F5344CB8AC3E}">
        <p14:creationId xmlns:p14="http://schemas.microsoft.com/office/powerpoint/2010/main" val="280547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Rôle de la Région:</a:t>
            </a:r>
            <a:r>
              <a:rPr lang="fr-FR" baseline="0" dirty="0" smtClean="0"/>
              <a:t> </a:t>
            </a:r>
          </a:p>
          <a:p>
            <a:endParaRPr lang="fr-FR" baseline="0" dirty="0" smtClean="0"/>
          </a:p>
          <a:p>
            <a:pPr lvl="0"/>
            <a:r>
              <a:rPr lang="fr-FR" sz="1200" kern="1200" dirty="0" smtClean="0">
                <a:solidFill>
                  <a:schemeClr val="tx1"/>
                </a:solidFill>
                <a:effectLst/>
                <a:latin typeface="+mn-lt"/>
                <a:ea typeface="+mn-ea"/>
                <a:cs typeface="+mn-cs"/>
              </a:rPr>
              <a:t>Elle animera le comité de pilotage, </a:t>
            </a:r>
          </a:p>
          <a:p>
            <a:pPr lvl="0"/>
            <a:r>
              <a:rPr lang="fr-FR" sz="1200" kern="1200" dirty="0" smtClean="0">
                <a:solidFill>
                  <a:schemeClr val="tx1"/>
                </a:solidFill>
                <a:effectLst/>
                <a:latin typeface="+mn-lt"/>
                <a:ea typeface="+mn-ea"/>
                <a:cs typeface="+mn-cs"/>
              </a:rPr>
              <a:t>Elle pilotera l’ensemble du processus de concertation (séminaire, réunions technique), </a:t>
            </a:r>
          </a:p>
          <a:p>
            <a:pPr lvl="0"/>
            <a:r>
              <a:rPr lang="fr-FR" sz="1200" kern="1200" dirty="0" smtClean="0">
                <a:solidFill>
                  <a:schemeClr val="tx1"/>
                </a:solidFill>
                <a:effectLst/>
                <a:latin typeface="+mn-lt"/>
                <a:ea typeface="+mn-ea"/>
                <a:cs typeface="+mn-cs"/>
              </a:rPr>
              <a:t>Elle produira les comptes rendus de réunion, et autres documents nécessaires au processus de préfiguration,</a:t>
            </a:r>
          </a:p>
          <a:p>
            <a:pPr lvl="0"/>
            <a:r>
              <a:rPr lang="fr-FR" sz="1200" kern="1200" dirty="0" smtClean="0">
                <a:solidFill>
                  <a:schemeClr val="tx1"/>
                </a:solidFill>
                <a:effectLst/>
                <a:latin typeface="+mn-lt"/>
                <a:ea typeface="+mn-ea"/>
                <a:cs typeface="+mn-cs"/>
              </a:rPr>
              <a:t>Elle sera maître d’ouvrage des éventuelles études à mener dans le cadre de la préfiguration.</a:t>
            </a:r>
          </a:p>
          <a:p>
            <a:pPr lvl="0"/>
            <a:r>
              <a:rPr lang="fr-FR" sz="1200" kern="1200" dirty="0" smtClean="0">
                <a:solidFill>
                  <a:schemeClr val="tx1"/>
                </a:solidFill>
                <a:effectLst/>
                <a:latin typeface="+mn-lt"/>
                <a:ea typeface="+mn-ea"/>
                <a:cs typeface="+mn-cs"/>
              </a:rPr>
              <a:t>Elle accueillera, le (la) chargé (e) de mission dédié,</a:t>
            </a:r>
          </a:p>
          <a:p>
            <a:pPr lvl="0"/>
            <a:r>
              <a:rPr lang="fr-FR" sz="1200" kern="1200" dirty="0" smtClean="0">
                <a:solidFill>
                  <a:schemeClr val="tx1"/>
                </a:solidFill>
                <a:effectLst/>
                <a:latin typeface="+mn-lt"/>
                <a:ea typeface="+mn-ea"/>
                <a:cs typeface="+mn-cs"/>
              </a:rPr>
              <a:t>Elle préparera les présentations de la préfiguration dans les comités consultatifs (Conférence Territoriale de l’Action Publique, Conseil Scientifique Régional du Patrimoine Naturel, …) </a:t>
            </a:r>
          </a:p>
          <a:p>
            <a:endParaRPr lang="fr-FR" dirty="0" smtClean="0"/>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COPIL</a:t>
            </a:r>
          </a:p>
          <a:p>
            <a:pPr lvl="0"/>
            <a:r>
              <a:rPr lang="fr-FR" sz="1200" kern="1200" dirty="0" smtClean="0">
                <a:solidFill>
                  <a:schemeClr val="tx1"/>
                </a:solidFill>
                <a:effectLst/>
                <a:latin typeface="+mn-lt"/>
                <a:ea typeface="+mn-ea"/>
                <a:cs typeface="+mn-cs"/>
              </a:rPr>
              <a:t>La Région Guadeloupe, </a:t>
            </a:r>
          </a:p>
          <a:p>
            <a:pPr lvl="0"/>
            <a:r>
              <a:rPr lang="fr-FR" sz="1200" kern="1200" dirty="0" smtClean="0">
                <a:solidFill>
                  <a:schemeClr val="tx1"/>
                </a:solidFill>
                <a:effectLst/>
                <a:latin typeface="+mn-lt"/>
                <a:ea typeface="+mn-ea"/>
                <a:cs typeface="+mn-cs"/>
              </a:rPr>
              <a:t>La Direction de l’Environnement, de l’Aménagement et du Logement, </a:t>
            </a:r>
          </a:p>
          <a:p>
            <a:pPr lvl="0"/>
            <a:r>
              <a:rPr lang="fr-FR" sz="1200" kern="1200" dirty="0" smtClean="0">
                <a:solidFill>
                  <a:schemeClr val="tx1"/>
                </a:solidFill>
                <a:effectLst/>
                <a:latin typeface="+mn-lt"/>
                <a:ea typeface="+mn-ea"/>
                <a:cs typeface="+mn-cs"/>
              </a:rPr>
              <a:t>L’Agence Française pour la Biodiversité, </a:t>
            </a:r>
          </a:p>
          <a:p>
            <a:pPr lvl="0"/>
            <a:r>
              <a:rPr lang="fr-FR" sz="1200" kern="1200" dirty="0" smtClean="0">
                <a:solidFill>
                  <a:schemeClr val="tx1"/>
                </a:solidFill>
                <a:effectLst/>
                <a:latin typeface="+mn-lt"/>
                <a:ea typeface="+mn-ea"/>
                <a:cs typeface="+mn-cs"/>
              </a:rPr>
              <a:t>Le Département de Guadeloupe, </a:t>
            </a:r>
          </a:p>
          <a:p>
            <a:pPr lvl="0"/>
            <a:r>
              <a:rPr lang="fr-FR" sz="1200" kern="1200" dirty="0" smtClean="0">
                <a:solidFill>
                  <a:schemeClr val="tx1"/>
                </a:solidFill>
                <a:effectLst/>
                <a:latin typeface="+mn-lt"/>
                <a:ea typeface="+mn-ea"/>
                <a:cs typeface="+mn-cs"/>
              </a:rPr>
              <a:t>Le Président du Conseil de la Culture, de l’Education et de l’Environnement, </a:t>
            </a:r>
          </a:p>
          <a:p>
            <a:pPr lvl="0"/>
            <a:r>
              <a:rPr lang="fr-FR" sz="1200" kern="1200" dirty="0" smtClean="0">
                <a:solidFill>
                  <a:schemeClr val="tx1"/>
                </a:solidFill>
                <a:effectLst/>
                <a:latin typeface="+mn-lt"/>
                <a:ea typeface="+mn-ea"/>
                <a:cs typeface="+mn-cs"/>
              </a:rPr>
              <a:t>L’Association des Maires de Guadeloupe,</a:t>
            </a:r>
          </a:p>
          <a:p>
            <a:pPr lvl="0"/>
            <a:r>
              <a:rPr lang="fr-FR" sz="1200" kern="1200" dirty="0" err="1" smtClean="0">
                <a:solidFill>
                  <a:schemeClr val="tx1"/>
                </a:solidFill>
                <a:effectLst/>
                <a:latin typeface="+mn-lt"/>
                <a:ea typeface="+mn-ea"/>
                <a:cs typeface="+mn-cs"/>
              </a:rPr>
              <a:t>Ferdy</a:t>
            </a:r>
            <a:r>
              <a:rPr lang="fr-FR" sz="1200" kern="1200" dirty="0" smtClean="0">
                <a:solidFill>
                  <a:schemeClr val="tx1"/>
                </a:solidFill>
                <a:effectLst/>
                <a:latin typeface="+mn-lt"/>
                <a:ea typeface="+mn-ea"/>
                <a:cs typeface="+mn-cs"/>
              </a:rPr>
              <a:t> LOUISY, Président du Parc National de la Guadeloupe, et Pamela OBERTAN, Docteure en science politique à l'Université des Antilles et Docteure en droit de l'Université du Québec à Montréal (UQAM)., personnalités qualifiées,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18</a:t>
            </a:fld>
            <a:endParaRPr lang="fr-FR"/>
          </a:p>
        </p:txBody>
      </p:sp>
    </p:spTree>
    <p:extLst>
      <p:ext uri="{BB962C8B-B14F-4D97-AF65-F5344CB8AC3E}">
        <p14:creationId xmlns:p14="http://schemas.microsoft.com/office/powerpoint/2010/main" val="271744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Statut; Un </a:t>
            </a:r>
            <a:r>
              <a:rPr lang="fr-FR" dirty="0" smtClean="0">
                <a:hlinkClick r:id="rId3"/>
              </a:rPr>
              <a:t>décret publié ce 29 mars</a:t>
            </a:r>
            <a:r>
              <a:rPr lang="fr-FR" dirty="0" smtClean="0"/>
              <a:t> 2017 officialise la création des établissements publics de coopération environnementale (EPCE) prévus par la loi Biodiversité du 8 août 2016. Ce nouvel outil institutionnel de partenariat entre l'Etat et les collectivités territoriales dans le domaine de l’environnement s’appuie sur l’expérience acquise dans le domaine de la culture. Le régime de l'EPCE se greffe ainsi sur celui applicable à la catégorie des établissements publics de coopération culturelle (EPCC), dont il reprend les caractéristiques : composition du conseil d'administration, pouvoirs de direction, statut des personnels ou ressources. Le décret procède par conséquent à des coordinations dans l'ensemble du chapitre du code général des collectivités territoriales relatif aux EPCC afin d'étendre les dispositions aux nouveaux EPCE (art. R. 1431-1 à R. 1431-21). Il prévoit notamment la possibilité d'associer à ces établissements, constitués entre les collectivités territoriales et l'Etat, des membres d'associations agissant pour la protection de l'environnement. Selon l’objet de leur activité, les EPCE pourront être des établissements publics administratifs ou des établissements publics industriels et commerciaux.</a:t>
            </a:r>
          </a:p>
          <a:p>
            <a:endParaRPr lang="fr-FR" dirty="0" smtClean="0"/>
          </a:p>
          <a:p>
            <a:pPr lvl="0"/>
            <a:r>
              <a:rPr lang="fr-FR" sz="1200" kern="1200" dirty="0" smtClean="0">
                <a:solidFill>
                  <a:schemeClr val="tx1"/>
                </a:solidFill>
                <a:effectLst/>
                <a:latin typeface="+mn-lt"/>
                <a:ea typeface="+mn-ea"/>
                <a:cs typeface="+mn-cs"/>
              </a:rPr>
              <a:t>Organisation: Le cheminement pour atteindre une structure fonctionnelle, </a:t>
            </a:r>
          </a:p>
          <a:p>
            <a:pPr lvl="0"/>
            <a:r>
              <a:rPr lang="fr-FR" sz="1200" kern="1200" dirty="0" smtClean="0">
                <a:solidFill>
                  <a:schemeClr val="tx1"/>
                </a:solidFill>
                <a:effectLst/>
                <a:latin typeface="+mn-lt"/>
                <a:ea typeface="+mn-ea"/>
                <a:cs typeface="+mn-cs"/>
              </a:rPr>
              <a:t>L’identification des attentes des futurs usagers de l’ARB après une large concertation des acteurs,</a:t>
            </a:r>
          </a:p>
          <a:p>
            <a:pPr lvl="0"/>
            <a:r>
              <a:rPr lang="fr-FR" sz="1200" kern="1200" dirty="0" smtClean="0">
                <a:solidFill>
                  <a:schemeClr val="tx1"/>
                </a:solidFill>
                <a:effectLst/>
                <a:latin typeface="+mn-lt"/>
                <a:ea typeface="+mn-ea"/>
                <a:cs typeface="+mn-cs"/>
              </a:rPr>
              <a:t>Le plan d’actions à échéance de 3 ans de l’ARB,</a:t>
            </a:r>
          </a:p>
          <a:p>
            <a:pPr lvl="0"/>
            <a:r>
              <a:rPr lang="fr-FR" sz="1200" kern="1200" dirty="0" smtClean="0">
                <a:solidFill>
                  <a:schemeClr val="tx1"/>
                </a:solidFill>
                <a:effectLst/>
                <a:latin typeface="+mn-lt"/>
                <a:ea typeface="+mn-ea"/>
                <a:cs typeface="+mn-cs"/>
              </a:rPr>
              <a:t>La définition des principaux processus de fonctionnement, </a:t>
            </a:r>
          </a:p>
          <a:p>
            <a:pPr lvl="0"/>
            <a:r>
              <a:rPr lang="fr-FR" sz="1200" kern="1200" dirty="0" smtClean="0">
                <a:solidFill>
                  <a:schemeClr val="tx1"/>
                </a:solidFill>
                <a:effectLst/>
                <a:latin typeface="+mn-lt"/>
                <a:ea typeface="+mn-ea"/>
                <a:cs typeface="+mn-cs"/>
              </a:rPr>
              <a:t>La description précise de sa gouvernance et des responsabilités associées,</a:t>
            </a:r>
          </a:p>
          <a:p>
            <a:pPr lvl="0"/>
            <a:r>
              <a:rPr lang="fr-FR" sz="1200" kern="1200" dirty="0" smtClean="0">
                <a:solidFill>
                  <a:schemeClr val="tx1"/>
                </a:solidFill>
                <a:effectLst/>
                <a:latin typeface="+mn-lt"/>
                <a:ea typeface="+mn-ea"/>
                <a:cs typeface="+mn-cs"/>
              </a:rPr>
              <a:t>les modalités de gestion des agents publics qui seraient affectés à l’ARB. Ce point fera l’objet d’un accompagnement particulier des fonctionnaires concernés par un prestataire extérieur spécialisé en ressources humaines (Etudes d’impact humain…),</a:t>
            </a:r>
          </a:p>
          <a:p>
            <a:pPr lvl="0"/>
            <a:r>
              <a:rPr lang="fr-FR" sz="1200" kern="1200" dirty="0" smtClean="0">
                <a:solidFill>
                  <a:schemeClr val="tx1"/>
                </a:solidFill>
                <a:effectLst/>
                <a:latin typeface="+mn-lt"/>
                <a:ea typeface="+mn-ea"/>
                <a:cs typeface="+mn-cs"/>
              </a:rPr>
              <a:t>Son organigramme,</a:t>
            </a:r>
          </a:p>
          <a:p>
            <a:endParaRPr lang="fr-FR" dirty="0"/>
          </a:p>
        </p:txBody>
      </p:sp>
      <p:sp>
        <p:nvSpPr>
          <p:cNvPr id="4" name="Espace réservé du numéro de diapositive 3"/>
          <p:cNvSpPr>
            <a:spLocks noGrp="1"/>
          </p:cNvSpPr>
          <p:nvPr>
            <p:ph type="sldNum" sz="quarter" idx="10"/>
          </p:nvPr>
        </p:nvSpPr>
        <p:spPr/>
        <p:txBody>
          <a:bodyPr/>
          <a:lstStyle/>
          <a:p>
            <a:fld id="{B8CD1FD2-0B57-4E6B-AF96-A95A9B6896CA}" type="slidenum">
              <a:rPr lang="fr-FR" smtClean="0"/>
              <a:t>19</a:t>
            </a:fld>
            <a:endParaRPr lang="fr-FR"/>
          </a:p>
        </p:txBody>
      </p:sp>
    </p:spTree>
    <p:extLst>
      <p:ext uri="{BB962C8B-B14F-4D97-AF65-F5344CB8AC3E}">
        <p14:creationId xmlns:p14="http://schemas.microsoft.com/office/powerpoint/2010/main" val="821991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Statut; Un </a:t>
            </a:r>
            <a:r>
              <a:rPr lang="fr-FR" dirty="0" smtClean="0">
                <a:hlinkClick r:id="rId3"/>
              </a:rPr>
              <a:t>décret publié ce 29 mars</a:t>
            </a:r>
            <a:r>
              <a:rPr lang="fr-FR" dirty="0" smtClean="0"/>
              <a:t> 2017 officialise la création des établissements publics de coopération environnementale (EPCE) prévus par la loi Biodiversité du 8 août 2016. Ce nouvel outil institutionnel de partenariat entre l'Etat et les collectivités territoriales dans le domaine de l’environnement s’appuie sur l’expérience acquise dans le domaine de la culture. Le régime de l'EPCE se greffe ainsi sur celui applicable à la catégorie des établissements publics de coopération culturelle (EPCC), dont il reprend les caractéristiques : composition du conseil d'administration, pouvoirs de direction, statut des personnels ou ressources. Le décret procède par conséquent à des coordinations dans l'ensemble du chapitre du code général des collectivités territoriales relatif aux EPCC afin d'étendre les dispositions aux nouveaux EPCE (art. R. 1431-1 à R. 1431-21). Il prévoit notamment la possibilité d'associer à ces établissements, constitués entre les collectivités territoriales et l'Etat, des membres d'associations agissant pour la protection de l'environnement. Selon l’objet de leur activité, les EPCE pourront être des établissements publics administratifs ou des établissements publics industriels et commerciaux.</a:t>
            </a:r>
          </a:p>
          <a:p>
            <a:endParaRPr lang="fr-FR" dirty="0" smtClean="0"/>
          </a:p>
          <a:p>
            <a:pPr lvl="0"/>
            <a:r>
              <a:rPr lang="fr-FR" sz="1200" kern="1200" dirty="0" smtClean="0">
                <a:solidFill>
                  <a:schemeClr val="tx1"/>
                </a:solidFill>
                <a:effectLst/>
                <a:latin typeface="+mn-lt"/>
                <a:ea typeface="+mn-ea"/>
                <a:cs typeface="+mn-cs"/>
              </a:rPr>
              <a:t>Organisation: Le cheminement pour atteindre une structure fonctionnelle, </a:t>
            </a:r>
          </a:p>
          <a:p>
            <a:pPr lvl="0"/>
            <a:r>
              <a:rPr lang="fr-FR" sz="1200" kern="1200" dirty="0" smtClean="0">
                <a:solidFill>
                  <a:schemeClr val="tx1"/>
                </a:solidFill>
                <a:effectLst/>
                <a:latin typeface="+mn-lt"/>
                <a:ea typeface="+mn-ea"/>
                <a:cs typeface="+mn-cs"/>
              </a:rPr>
              <a:t>L’identification des attentes des futurs usagers de l’ARB après une large concertation des acteurs,</a:t>
            </a:r>
          </a:p>
          <a:p>
            <a:pPr lvl="0"/>
            <a:r>
              <a:rPr lang="fr-FR" sz="1200" kern="1200" dirty="0" smtClean="0">
                <a:solidFill>
                  <a:schemeClr val="tx1"/>
                </a:solidFill>
                <a:effectLst/>
                <a:latin typeface="+mn-lt"/>
                <a:ea typeface="+mn-ea"/>
                <a:cs typeface="+mn-cs"/>
              </a:rPr>
              <a:t>Le plan d’actions à échéance de 3 ans de l’ARB,</a:t>
            </a:r>
          </a:p>
          <a:p>
            <a:pPr lvl="0"/>
            <a:r>
              <a:rPr lang="fr-FR" sz="1200" kern="1200" dirty="0" smtClean="0">
                <a:solidFill>
                  <a:schemeClr val="tx1"/>
                </a:solidFill>
                <a:effectLst/>
                <a:latin typeface="+mn-lt"/>
                <a:ea typeface="+mn-ea"/>
                <a:cs typeface="+mn-cs"/>
              </a:rPr>
              <a:t>La définition des principaux processus de fonctionnement, </a:t>
            </a:r>
          </a:p>
          <a:p>
            <a:pPr lvl="0"/>
            <a:r>
              <a:rPr lang="fr-FR" sz="1200" kern="1200" dirty="0" smtClean="0">
                <a:solidFill>
                  <a:schemeClr val="tx1"/>
                </a:solidFill>
                <a:effectLst/>
                <a:latin typeface="+mn-lt"/>
                <a:ea typeface="+mn-ea"/>
                <a:cs typeface="+mn-cs"/>
              </a:rPr>
              <a:t>La description précise de sa gouvernance et des responsabilités associées,</a:t>
            </a:r>
          </a:p>
          <a:p>
            <a:pPr lvl="0"/>
            <a:r>
              <a:rPr lang="fr-FR" sz="1200" kern="1200" dirty="0" smtClean="0">
                <a:solidFill>
                  <a:schemeClr val="tx1"/>
                </a:solidFill>
                <a:effectLst/>
                <a:latin typeface="+mn-lt"/>
                <a:ea typeface="+mn-ea"/>
                <a:cs typeface="+mn-cs"/>
              </a:rPr>
              <a:t>les modalités de gestion des agents publics qui seraient affectés à l’ARB. Ce point fera l’objet d’un accompagnement particulier des fonctionnaires concernés par un prestataire extérieur spécialisé en ressources humaines (Etudes d’impact humain…),</a:t>
            </a:r>
          </a:p>
          <a:p>
            <a:pPr lvl="0"/>
            <a:r>
              <a:rPr lang="fr-FR" sz="1200" kern="1200" dirty="0" smtClean="0">
                <a:solidFill>
                  <a:schemeClr val="tx1"/>
                </a:solidFill>
                <a:effectLst/>
                <a:latin typeface="+mn-lt"/>
                <a:ea typeface="+mn-ea"/>
                <a:cs typeface="+mn-cs"/>
              </a:rPr>
              <a:t>Son organigramme,</a:t>
            </a:r>
          </a:p>
          <a:p>
            <a:endParaRPr lang="fr-FR" dirty="0"/>
          </a:p>
        </p:txBody>
      </p:sp>
      <p:sp>
        <p:nvSpPr>
          <p:cNvPr id="4" name="Espace réservé du numéro de diapositive 3"/>
          <p:cNvSpPr>
            <a:spLocks noGrp="1"/>
          </p:cNvSpPr>
          <p:nvPr>
            <p:ph type="sldNum" sz="quarter" idx="10"/>
          </p:nvPr>
        </p:nvSpPr>
        <p:spPr/>
        <p:txBody>
          <a:bodyPr/>
          <a:lstStyle/>
          <a:p>
            <a:fld id="{B8CD1FD2-0B57-4E6B-AF96-A95A9B6896CA}" type="slidenum">
              <a:rPr lang="fr-FR" smtClean="0"/>
              <a:t>20</a:t>
            </a:fld>
            <a:endParaRPr lang="fr-FR"/>
          </a:p>
        </p:txBody>
      </p:sp>
    </p:spTree>
    <p:extLst>
      <p:ext uri="{BB962C8B-B14F-4D97-AF65-F5344CB8AC3E}">
        <p14:creationId xmlns:p14="http://schemas.microsoft.com/office/powerpoint/2010/main" val="82199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membres du COTECH:</a:t>
            </a:r>
            <a:r>
              <a:rPr lang="fr-FR" baseline="0" dirty="0" smtClean="0"/>
              <a:t> </a:t>
            </a:r>
          </a:p>
          <a:p>
            <a:pPr marL="171450" indent="-171450">
              <a:buFontTx/>
              <a:buChar char="-"/>
            </a:pPr>
            <a:r>
              <a:rPr lang="fr-FR" baseline="0" dirty="0" smtClean="0"/>
              <a:t>Région, </a:t>
            </a:r>
          </a:p>
          <a:p>
            <a:pPr marL="171450" indent="-171450">
              <a:buFontTx/>
              <a:buChar char="-"/>
            </a:pPr>
            <a:r>
              <a:rPr lang="fr-FR" baseline="0" dirty="0" smtClean="0"/>
              <a:t>AFB, </a:t>
            </a:r>
          </a:p>
          <a:p>
            <a:pPr marL="171450" indent="-171450">
              <a:buFontTx/>
              <a:buChar char="-"/>
            </a:pPr>
            <a:r>
              <a:rPr lang="fr-FR" baseline="0" dirty="0" smtClean="0"/>
              <a:t>Etat, </a:t>
            </a:r>
          </a:p>
          <a:p>
            <a:pPr marL="171450" indent="-171450">
              <a:buFontTx/>
              <a:buChar char="-"/>
            </a:pPr>
            <a:r>
              <a:rPr lang="fr-FR" baseline="0" dirty="0" smtClean="0"/>
              <a:t>Département, </a:t>
            </a:r>
          </a:p>
          <a:p>
            <a:pPr marL="171450" indent="-171450">
              <a:buFontTx/>
              <a:buChar char="-"/>
            </a:pPr>
            <a:r>
              <a:rPr lang="fr-FR" baseline="0" dirty="0" smtClean="0"/>
              <a:t>Agglomérations, </a:t>
            </a:r>
          </a:p>
          <a:p>
            <a:pPr marL="171450" indent="-171450">
              <a:buFontTx/>
              <a:buChar char="-"/>
            </a:pPr>
            <a:r>
              <a:rPr lang="fr-FR" baseline="0" dirty="0" smtClean="0"/>
              <a:t>CCEE</a:t>
            </a:r>
          </a:p>
          <a:p>
            <a:pPr marL="171450" indent="-171450">
              <a:buFontTx/>
              <a:buChar char="-"/>
            </a:pPr>
            <a:r>
              <a:rPr lang="fr-FR" baseline="0" dirty="0" smtClean="0"/>
              <a:t>CEB</a:t>
            </a:r>
          </a:p>
          <a:p>
            <a:pPr marL="171450" indent="-171450">
              <a:buFontTx/>
              <a:buChar char="-"/>
            </a:pPr>
            <a:r>
              <a:rPr lang="fr-FR" baseline="0" dirty="0" smtClean="0"/>
              <a:t>Pamela Obertan</a:t>
            </a:r>
          </a:p>
          <a:p>
            <a:pPr marL="171450" indent="-171450">
              <a:buFontTx/>
              <a:buChar char="-"/>
            </a:pPr>
            <a:r>
              <a:rPr lang="fr-FR" baseline="0" dirty="0" err="1" smtClean="0"/>
              <a:t>Ferdy</a:t>
            </a:r>
            <a:r>
              <a:rPr lang="fr-FR" baseline="0" dirty="0" smtClean="0"/>
              <a:t> </a:t>
            </a:r>
            <a:r>
              <a:rPr lang="fr-FR" baseline="0" dirty="0" err="1" smtClean="0"/>
              <a:t>Louisy</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1F2F085-90FD-418C-A626-E1CCEEA38BED}" type="slidenum">
              <a:rPr lang="fr-FR" smtClean="0"/>
              <a:t>2</a:t>
            </a:fld>
            <a:endParaRPr lang="fr-FR"/>
          </a:p>
        </p:txBody>
      </p:sp>
    </p:spTree>
    <p:extLst>
      <p:ext uri="{BB962C8B-B14F-4D97-AF65-F5344CB8AC3E}">
        <p14:creationId xmlns:p14="http://schemas.microsoft.com/office/powerpoint/2010/main" val="2229351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val="3781878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40DBFB-1C88-4438-8AE6-8CBBAD3BBCA9}" type="slidenum">
              <a:rPr lang="fr-FR" smtClean="0"/>
              <a:t>27</a:t>
            </a:fld>
            <a:endParaRPr lang="fr-FR"/>
          </a:p>
        </p:txBody>
      </p:sp>
    </p:spTree>
    <p:extLst>
      <p:ext uri="{BB962C8B-B14F-4D97-AF65-F5344CB8AC3E}">
        <p14:creationId xmlns:p14="http://schemas.microsoft.com/office/powerpoint/2010/main" val="272683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3</a:t>
            </a:fld>
            <a:endParaRPr lang="fr-FR" dirty="0">
              <a:solidFill>
                <a:prstClr val="black"/>
              </a:solidFill>
            </a:endParaRPr>
          </a:p>
        </p:txBody>
      </p:sp>
    </p:spTree>
    <p:extLst>
      <p:ext uri="{BB962C8B-B14F-4D97-AF65-F5344CB8AC3E}">
        <p14:creationId xmlns:p14="http://schemas.microsoft.com/office/powerpoint/2010/main" val="292559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être point chaud: disposer de 1500 espèces</a:t>
            </a:r>
            <a:r>
              <a:rPr lang="fr-FR" baseline="0" dirty="0" smtClean="0"/>
              <a:t> de plantes vasculaires. Perte de 70% de la végétation primaire (Université d’Oxford). </a:t>
            </a:r>
            <a:r>
              <a:rPr lang="fr-FR" dirty="0" smtClean="0"/>
              <a:t>44 % des </a:t>
            </a:r>
            <a:r>
              <a:rPr lang="fr-FR" dirty="0" smtClean="0">
                <a:hlinkClick r:id="rId3" tooltip="Espèce"/>
              </a:rPr>
              <a:t>espèces</a:t>
            </a:r>
            <a:r>
              <a:rPr lang="fr-FR" dirty="0" smtClean="0"/>
              <a:t> de </a:t>
            </a:r>
            <a:r>
              <a:rPr lang="fr-FR" dirty="0" smtClean="0">
                <a:hlinkClick r:id="rId4" tooltip="Plante"/>
              </a:rPr>
              <a:t>plantes</a:t>
            </a:r>
            <a:r>
              <a:rPr lang="fr-FR" dirty="0" smtClean="0"/>
              <a:t> de la planète et 35 % des espèces de </a:t>
            </a:r>
            <a:r>
              <a:rPr lang="fr-FR" dirty="0" smtClean="0">
                <a:hlinkClick r:id="rId5" tooltip="Vertébrés"/>
              </a:rPr>
              <a:t>vertébrés</a:t>
            </a:r>
            <a:r>
              <a:rPr lang="fr-FR" dirty="0" smtClean="0"/>
              <a:t> terrestres (</a:t>
            </a:r>
            <a:r>
              <a:rPr lang="fr-FR" dirty="0" smtClean="0">
                <a:hlinkClick r:id="rId6" tooltip="Mammifère"/>
              </a:rPr>
              <a:t>mammifères</a:t>
            </a:r>
            <a:r>
              <a:rPr lang="fr-FR" dirty="0" smtClean="0"/>
              <a:t>, </a:t>
            </a:r>
            <a:r>
              <a:rPr lang="fr-FR" dirty="0" smtClean="0">
                <a:hlinkClick r:id="rId7" tooltip="Oiseau"/>
              </a:rPr>
              <a:t>oiseaux</a:t>
            </a:r>
            <a:r>
              <a:rPr lang="fr-FR" dirty="0" smtClean="0"/>
              <a:t>, </a:t>
            </a:r>
            <a:r>
              <a:rPr lang="fr-FR" dirty="0" smtClean="0">
                <a:hlinkClick r:id="rId8" tooltip="Reptile"/>
              </a:rPr>
              <a:t>reptiles</a:t>
            </a:r>
            <a:r>
              <a:rPr lang="fr-FR" dirty="0" smtClean="0"/>
              <a:t> et </a:t>
            </a:r>
            <a:r>
              <a:rPr lang="fr-FR" dirty="0" smtClean="0">
                <a:hlinkClick r:id="rId9" tooltip="Amphibia"/>
              </a:rPr>
              <a:t>amphibiens</a:t>
            </a:r>
            <a:r>
              <a:rPr lang="fr-FR" dirty="0" smtClean="0"/>
              <a:t>) étaient confinés sur 1,4 % de la surface des </a:t>
            </a:r>
            <a:r>
              <a:rPr lang="fr-FR" dirty="0" smtClean="0">
                <a:hlinkClick r:id="rId10" tooltip="Continent"/>
              </a:rPr>
              <a:t>continents</a:t>
            </a:r>
            <a:r>
              <a:rPr lang="fr-FR" dirty="0" smtClean="0"/>
              <a:t>. Il a ainsi identifié 25 sites plus ou moins étendus caractérisés par une exceptionnelle concentration d'espèces </a:t>
            </a:r>
            <a:r>
              <a:rPr lang="fr-FR" dirty="0" smtClean="0">
                <a:hlinkClick r:id="rId11" tooltip="Endémisme"/>
              </a:rPr>
              <a:t>endémiques</a:t>
            </a:r>
            <a:r>
              <a:rPr lang="fr-FR" dirty="0" smtClean="0"/>
              <a:t> et un risque sérieux de dégradation. </a:t>
            </a:r>
            <a:endParaRPr lang="fr-FR" baseline="0" dirty="0" smtClean="0"/>
          </a:p>
          <a:p>
            <a:r>
              <a:rPr lang="fr-FR" dirty="0" smtClean="0"/>
              <a:t>Disparition </a:t>
            </a:r>
            <a:r>
              <a:rPr lang="fr-FR" dirty="0" err="1" smtClean="0"/>
              <a:t>emblèmatiques</a:t>
            </a:r>
            <a:r>
              <a:rPr lang="fr-FR" dirty="0" smtClean="0"/>
              <a:t>:</a:t>
            </a:r>
            <a:r>
              <a:rPr lang="fr-FR" baseline="0" dirty="0" smtClean="0"/>
              <a:t> Lamentin, Flamant rose, Perroquet (présents en Dominique)</a:t>
            </a:r>
          </a:p>
          <a:p>
            <a:r>
              <a:rPr lang="fr-FR" dirty="0" smtClean="0"/>
              <a:t>Chiffres</a:t>
            </a:r>
            <a:r>
              <a:rPr lang="fr-FR" baseline="0" dirty="0" smtClean="0"/>
              <a:t> reposant sur une étude de </a:t>
            </a:r>
            <a:r>
              <a:rPr lang="fr-FR" dirty="0" smtClean="0"/>
              <a:t>Gerardo </a:t>
            </a:r>
            <a:r>
              <a:rPr lang="fr-FR" dirty="0" err="1" smtClean="0"/>
              <a:t>Ceballos</a:t>
            </a:r>
            <a:r>
              <a:rPr lang="fr-FR" dirty="0" smtClean="0"/>
              <a:t>, de l'université nationale autonome du Mexique et ses collègues de l'université de </a:t>
            </a:r>
            <a:r>
              <a:rPr lang="fr-FR" dirty="0" err="1" smtClean="0"/>
              <a:t>Stanford</a:t>
            </a:r>
            <a:r>
              <a:rPr lang="fr-FR" dirty="0" smtClean="0"/>
              <a:t>, Paul Ehrlich et Rodolfo </a:t>
            </a:r>
            <a:r>
              <a:rPr lang="fr-FR" dirty="0" err="1" smtClean="0"/>
              <a:t>Dirzob</a:t>
            </a:r>
            <a:r>
              <a:rPr lang="fr-FR" dirty="0" smtClean="0"/>
              <a:t> in </a:t>
            </a:r>
            <a:r>
              <a:rPr lang="fr-FR" i="1" dirty="0" err="1" smtClean="0"/>
              <a:t>Proceedings</a:t>
            </a:r>
            <a:r>
              <a:rPr lang="fr-FR" i="1" dirty="0" smtClean="0"/>
              <a:t> of the National </a:t>
            </a:r>
            <a:r>
              <a:rPr lang="fr-FR" i="1" dirty="0" err="1" smtClean="0"/>
              <a:t>Academy</a:t>
            </a:r>
            <a:r>
              <a:rPr lang="fr-FR" i="1" dirty="0" smtClean="0"/>
              <a:t> of Sciences</a:t>
            </a:r>
            <a:r>
              <a:rPr lang="fr-FR" i="0" dirty="0" smtClean="0"/>
              <a:t>,</a:t>
            </a:r>
            <a:r>
              <a:rPr lang="fr-FR" i="0" baseline="0" dirty="0" smtClean="0"/>
              <a:t> 2017</a:t>
            </a:r>
            <a:r>
              <a:rPr lang="fr-FR" dirty="0" smtClean="0"/>
              <a:t> </a:t>
            </a:r>
            <a:endParaRPr lang="fr-FR" baseline="0" dirty="0" smtClean="0"/>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4</a:t>
            </a:fld>
            <a:endParaRPr lang="fr-FR"/>
          </a:p>
        </p:txBody>
      </p:sp>
    </p:spTree>
    <p:extLst>
      <p:ext uri="{BB962C8B-B14F-4D97-AF65-F5344CB8AC3E}">
        <p14:creationId xmlns:p14="http://schemas.microsoft.com/office/powerpoint/2010/main" val="311139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être point chaud: disposer de 1500 espèces</a:t>
            </a:r>
            <a:r>
              <a:rPr lang="fr-FR" baseline="0" dirty="0" smtClean="0"/>
              <a:t> de plantes vasculaires. Perte de 70% de l’habitat. </a:t>
            </a:r>
          </a:p>
          <a:p>
            <a:r>
              <a:rPr lang="fr-FR" dirty="0" smtClean="0"/>
              <a:t>Disparition </a:t>
            </a:r>
            <a:r>
              <a:rPr lang="fr-FR" dirty="0" err="1" smtClean="0"/>
              <a:t>emblèmatiques</a:t>
            </a:r>
            <a:r>
              <a:rPr lang="fr-FR" dirty="0" smtClean="0"/>
              <a:t>:</a:t>
            </a:r>
            <a:r>
              <a:rPr lang="fr-FR" baseline="0" dirty="0" smtClean="0"/>
              <a:t> Lamentin, Flamant rose, Perroquet (présents en Dominique)</a:t>
            </a:r>
          </a:p>
          <a:p>
            <a:r>
              <a:rPr lang="fr-FR" baseline="0" dirty="0" err="1" smtClean="0"/>
              <a:t>Guadeloupe:</a:t>
            </a:r>
            <a:r>
              <a:rPr lang="fr-FR" sz="1200" kern="1200" dirty="0" err="1" smtClean="0">
                <a:solidFill>
                  <a:schemeClr val="tx1"/>
                </a:solidFill>
                <a:effectLst/>
                <a:latin typeface="+mn-lt"/>
                <a:ea typeface="+mn-ea"/>
                <a:cs typeface="+mn-cs"/>
              </a:rPr>
              <a:t>La</a:t>
            </a:r>
            <a:r>
              <a:rPr lang="fr-FR" sz="1200" kern="1200" dirty="0" smtClean="0">
                <a:solidFill>
                  <a:schemeClr val="tx1"/>
                </a:solidFill>
                <a:effectLst/>
                <a:latin typeface="+mn-lt"/>
                <a:ea typeface="+mn-ea"/>
                <a:cs typeface="+mn-cs"/>
              </a:rPr>
              <a:t> Guadeloupe compte 342 espèces végétales endémiques des Petites Antilles, dont 30 endémiques de la Guadeloupe. Parmi les espèces animales endémiques de la Guadeloupe, on trouve 1 espèce de chauve-souris (la </a:t>
            </a:r>
            <a:r>
              <a:rPr lang="fr-FR" sz="1200" kern="1200" dirty="0" err="1" smtClean="0">
                <a:solidFill>
                  <a:schemeClr val="tx1"/>
                </a:solidFill>
                <a:effectLst/>
                <a:latin typeface="+mn-lt"/>
                <a:ea typeface="+mn-ea"/>
                <a:cs typeface="+mn-cs"/>
              </a:rPr>
              <a:t>Sérotine</a:t>
            </a:r>
            <a:r>
              <a:rPr lang="fr-FR" sz="1200" kern="1200" dirty="0" smtClean="0">
                <a:solidFill>
                  <a:schemeClr val="tx1"/>
                </a:solidFill>
                <a:effectLst/>
                <a:latin typeface="+mn-lt"/>
                <a:ea typeface="+mn-ea"/>
                <a:cs typeface="+mn-cs"/>
              </a:rPr>
              <a:t> de la Guadeloupe*), 1 oiseau (le Pic de Guadeloupe), 2 amphibiens (l’</a:t>
            </a:r>
            <a:r>
              <a:rPr lang="fr-FR" sz="1200" kern="1200" dirty="0" err="1" smtClean="0">
                <a:solidFill>
                  <a:schemeClr val="tx1"/>
                </a:solidFill>
                <a:effectLst/>
                <a:latin typeface="+mn-lt"/>
                <a:ea typeface="+mn-ea"/>
                <a:cs typeface="+mn-cs"/>
              </a:rPr>
              <a:t>hylode</a:t>
            </a:r>
            <a:r>
              <a:rPr lang="fr-FR" sz="1200" kern="1200" dirty="0" smtClean="0">
                <a:solidFill>
                  <a:schemeClr val="tx1"/>
                </a:solidFill>
                <a:effectLst/>
                <a:latin typeface="+mn-lt"/>
                <a:ea typeface="+mn-ea"/>
                <a:cs typeface="+mn-cs"/>
              </a:rPr>
              <a:t> de </a:t>
            </a:r>
            <a:r>
              <a:rPr lang="fr-FR" sz="1200" kern="1200" dirty="0" err="1" smtClean="0">
                <a:solidFill>
                  <a:schemeClr val="tx1"/>
                </a:solidFill>
                <a:effectLst/>
                <a:latin typeface="+mn-lt"/>
                <a:ea typeface="+mn-ea"/>
                <a:cs typeface="+mn-cs"/>
              </a:rPr>
              <a:t>Barlagne</a:t>
            </a:r>
            <a:r>
              <a:rPr lang="fr-FR" sz="1200" kern="1200" dirty="0" smtClean="0">
                <a:solidFill>
                  <a:schemeClr val="tx1"/>
                </a:solidFill>
                <a:effectLst/>
                <a:latin typeface="+mn-lt"/>
                <a:ea typeface="+mn-ea"/>
                <a:cs typeface="+mn-cs"/>
              </a:rPr>
              <a:t>*, et l’</a:t>
            </a:r>
            <a:r>
              <a:rPr lang="fr-FR" sz="1200" kern="1200" dirty="0" err="1" smtClean="0">
                <a:solidFill>
                  <a:schemeClr val="tx1"/>
                </a:solidFill>
                <a:effectLst/>
                <a:latin typeface="+mn-lt"/>
                <a:ea typeface="+mn-ea"/>
                <a:cs typeface="+mn-cs"/>
              </a:rPr>
              <a:t>hylode</a:t>
            </a:r>
            <a:r>
              <a:rPr lang="fr-FR" sz="1200" kern="1200" dirty="0" smtClean="0">
                <a:solidFill>
                  <a:schemeClr val="tx1"/>
                </a:solidFill>
                <a:effectLst/>
                <a:latin typeface="+mn-lt"/>
                <a:ea typeface="+mn-ea"/>
                <a:cs typeface="+mn-cs"/>
              </a:rPr>
              <a:t> de </a:t>
            </a:r>
            <a:r>
              <a:rPr lang="fr-FR" sz="1200" kern="1200" dirty="0" err="1" smtClean="0">
                <a:solidFill>
                  <a:schemeClr val="tx1"/>
                </a:solidFill>
                <a:effectLst/>
                <a:latin typeface="+mn-lt"/>
                <a:ea typeface="+mn-ea"/>
                <a:cs typeface="+mn-cs"/>
              </a:rPr>
              <a:t>Pinchon</a:t>
            </a:r>
            <a:r>
              <a:rPr lang="fr-FR" sz="1200" kern="1200" dirty="0" smtClean="0">
                <a:solidFill>
                  <a:schemeClr val="tx1"/>
                </a:solidFill>
                <a:effectLst/>
                <a:latin typeface="+mn-lt"/>
                <a:ea typeface="+mn-ea"/>
                <a:cs typeface="+mn-cs"/>
              </a:rPr>
              <a:t>*), 17 reptiles</a:t>
            </a:r>
            <a:endParaRPr lang="fr-FR" baseline="0" dirty="0" smtClean="0"/>
          </a:p>
          <a:p>
            <a:r>
              <a:rPr lang="fr-FR" baseline="0" dirty="0" smtClean="0"/>
              <a:t>Définition biodiversité: diversité des formes de vie</a:t>
            </a:r>
          </a:p>
          <a:p>
            <a:r>
              <a:rPr lang="fr-FR" baseline="0" dirty="0" smtClean="0"/>
              <a:t>Diversité des écosystèmes, des paysages, diversité des espèces, diversité des individus au sein de chaque espèce (diversité génétique).</a:t>
            </a:r>
          </a:p>
          <a:p>
            <a:r>
              <a:rPr lang="fr-FR" baseline="0" dirty="0" smtClean="0"/>
              <a:t>Ecosystèmes: végétation </a:t>
            </a:r>
            <a:r>
              <a:rPr lang="fr-FR" baseline="0" dirty="0" err="1" smtClean="0"/>
              <a:t>xerophile</a:t>
            </a:r>
            <a:r>
              <a:rPr lang="fr-FR" baseline="0" dirty="0" smtClean="0"/>
              <a:t>, </a:t>
            </a:r>
            <a:r>
              <a:rPr lang="fr-FR" baseline="0" dirty="0" err="1" smtClean="0"/>
              <a:t>mésoxerophile</a:t>
            </a:r>
            <a:r>
              <a:rPr lang="fr-FR" baseline="0" dirty="0" smtClean="0"/>
              <a:t>, hygrophile, et mésophile. </a:t>
            </a:r>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5</a:t>
            </a:fld>
            <a:endParaRPr lang="fr-FR"/>
          </a:p>
        </p:txBody>
      </p:sp>
    </p:spTree>
    <p:extLst>
      <p:ext uri="{BB962C8B-B14F-4D97-AF65-F5344CB8AC3E}">
        <p14:creationId xmlns:p14="http://schemas.microsoft.com/office/powerpoint/2010/main" val="311139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6</a:t>
            </a:fld>
            <a:endParaRPr lang="fr-FR"/>
          </a:p>
        </p:txBody>
      </p:sp>
    </p:spTree>
    <p:extLst>
      <p:ext uri="{BB962C8B-B14F-4D97-AF65-F5344CB8AC3E}">
        <p14:creationId xmlns:p14="http://schemas.microsoft.com/office/powerpoint/2010/main" val="311139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0" kern="1200" dirty="0" smtClean="0">
                <a:solidFill>
                  <a:schemeClr val="tx1"/>
                </a:solidFill>
                <a:effectLst/>
                <a:latin typeface="+mn-lt"/>
                <a:ea typeface="+mn-ea"/>
                <a:cs typeface="+mn-cs"/>
              </a:rPr>
              <a:t>La loi n° 2014-58 du 27 janvier 2014 de modernisation de l'action publique territoriale et d'affirmation des métropoles, notamment l’article 3 stipule que </a:t>
            </a:r>
            <a:r>
              <a:rPr lang="fr-FR" sz="1200" b="0" i="1" kern="1200" dirty="0" smtClean="0">
                <a:solidFill>
                  <a:schemeClr val="tx1"/>
                </a:solidFill>
                <a:effectLst/>
                <a:latin typeface="+mn-lt"/>
                <a:ea typeface="+mn-ea"/>
                <a:cs typeface="+mn-cs"/>
              </a:rPr>
              <a:t>« la région est chargée d'organiser, en qualité de chef de file, les modalités de l'action commune des collectivités territoriales et de leurs établissements publics pour l'exercice des compétences relatives à […] la protection de la biodiversité » </a:t>
            </a:r>
            <a:r>
              <a:rPr lang="fr-FR" sz="1200" b="0" kern="1200" dirty="0" smtClean="0">
                <a:solidFill>
                  <a:schemeClr val="tx1"/>
                </a:solidFill>
                <a:effectLst/>
                <a:latin typeface="+mn-lt"/>
                <a:ea typeface="+mn-ea"/>
                <a:cs typeface="+mn-cs"/>
              </a:rPr>
              <a:t>;</a:t>
            </a:r>
          </a:p>
          <a:p>
            <a:r>
              <a:rPr lang="fr-FR" sz="1200" b="0" kern="1200" dirty="0" smtClean="0">
                <a:solidFill>
                  <a:schemeClr val="tx1"/>
                </a:solidFill>
                <a:effectLst/>
                <a:latin typeface="+mn-lt"/>
                <a:ea typeface="+mn-ea"/>
                <a:cs typeface="+mn-cs"/>
              </a:rPr>
              <a:t> </a:t>
            </a:r>
          </a:p>
          <a:p>
            <a:pPr lvl="0"/>
            <a:r>
              <a:rPr lang="fr-FR" sz="1200" b="0" kern="1200" dirty="0" smtClean="0">
                <a:solidFill>
                  <a:schemeClr val="tx1"/>
                </a:solidFill>
                <a:effectLst/>
                <a:latin typeface="+mn-lt"/>
                <a:ea typeface="+mn-ea"/>
                <a:cs typeface="+mn-cs"/>
              </a:rPr>
              <a:t>La loi n°84-747 du 2 août 1984 relative aux compétences des Régions de Guadeloupe, de Guyane, de Martinique et de La Réunion confère aux conseils régionaux de ces régions d’Outre mer des compétences particulières en matière de planification et d’aménagement du </a:t>
            </a:r>
            <a:r>
              <a:rPr lang="fr-FR" sz="1200" b="0" kern="1200" dirty="0" err="1" smtClean="0">
                <a:solidFill>
                  <a:schemeClr val="tx1"/>
                </a:solidFill>
                <a:effectLst/>
                <a:latin typeface="+mn-lt"/>
                <a:ea typeface="+mn-ea"/>
                <a:cs typeface="+mn-cs"/>
              </a:rPr>
              <a:t>territoire.Le</a:t>
            </a:r>
            <a:r>
              <a:rPr lang="fr-FR" sz="1200" b="0" kern="1200" dirty="0" smtClean="0">
                <a:solidFill>
                  <a:schemeClr val="tx1"/>
                </a:solidFill>
                <a:effectLst/>
                <a:latin typeface="+mn-lt"/>
                <a:ea typeface="+mn-ea"/>
                <a:cs typeface="+mn-cs"/>
              </a:rPr>
              <a:t> SAR est un schéma d’aménagement régional qui fixe les orientations fondamentales, à moyen terme, en matière de développement durable, de mise en valeur du territoire et de protection de l’environnement... </a:t>
            </a:r>
          </a:p>
          <a:p>
            <a:r>
              <a:rPr lang="fr-FR" sz="1200" b="0" u="none" strike="noStrike" kern="1200" dirty="0" smtClean="0">
                <a:solidFill>
                  <a:schemeClr val="tx1"/>
                </a:solidFill>
                <a:effectLst/>
                <a:latin typeface="+mn-lt"/>
                <a:ea typeface="+mn-ea"/>
                <a:cs typeface="+mn-cs"/>
              </a:rPr>
              <a:t> </a:t>
            </a:r>
            <a:endParaRPr lang="fr-FR" sz="1200" b="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L’opportunité que crée la loi 2016-1087 du 8 Août 2016 pour la reconquête de la biodiversité, de la nature et des paysages permet d’envisager la création d’une agence régionale de la biodiversité qui fait écho aux missions non régaliennes de l’AFB</a:t>
            </a:r>
          </a:p>
          <a:p>
            <a:r>
              <a:rPr lang="fr-FR" sz="1200" kern="1200" dirty="0" smtClean="0">
                <a:solidFill>
                  <a:schemeClr val="tx1"/>
                </a:solidFill>
                <a:effectLst/>
                <a:latin typeface="+mn-lt"/>
                <a:ea typeface="+mn-ea"/>
                <a:cs typeface="+mn-cs"/>
              </a:rPr>
              <a:t> </a:t>
            </a:r>
          </a:p>
          <a:p>
            <a:pPr lvl="1"/>
            <a:r>
              <a:rPr lang="fr-FR" sz="1200" kern="1200" dirty="0" smtClean="0">
                <a:solidFill>
                  <a:schemeClr val="tx1"/>
                </a:solidFill>
                <a:effectLst/>
                <a:latin typeface="+mn-lt"/>
                <a:ea typeface="+mn-ea"/>
                <a:cs typeface="+mn-cs"/>
              </a:rPr>
              <a:t>la mise à disposition des connaissances et de l’expertise</a:t>
            </a:r>
          </a:p>
          <a:p>
            <a:pPr lvl="1"/>
            <a:r>
              <a:rPr lang="en-GB" sz="1200" kern="1200" dirty="0" err="1" smtClean="0">
                <a:solidFill>
                  <a:schemeClr val="tx1"/>
                </a:solidFill>
                <a:effectLst/>
                <a:latin typeface="+mn-lt"/>
                <a:ea typeface="+mn-ea"/>
                <a:cs typeface="+mn-cs"/>
              </a:rPr>
              <a:t>l’accompagnement</a:t>
            </a:r>
            <a:r>
              <a:rPr lang="en-GB" sz="1200" kern="1200" dirty="0" smtClean="0">
                <a:solidFill>
                  <a:schemeClr val="tx1"/>
                </a:solidFill>
                <a:effectLst/>
                <a:latin typeface="+mn-lt"/>
                <a:ea typeface="+mn-ea"/>
                <a:cs typeface="+mn-cs"/>
              </a:rPr>
              <a:t> des </a:t>
            </a:r>
            <a:r>
              <a:rPr lang="en-GB" sz="1200" kern="1200" dirty="0" err="1" smtClean="0">
                <a:solidFill>
                  <a:schemeClr val="tx1"/>
                </a:solidFill>
                <a:effectLst/>
                <a:latin typeface="+mn-lt"/>
                <a:ea typeface="+mn-ea"/>
                <a:cs typeface="+mn-cs"/>
              </a:rPr>
              <a:t>acteurs</a:t>
            </a:r>
            <a:endParaRPr lang="fr-FR" sz="12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la collecte des données et des informations</a:t>
            </a:r>
          </a:p>
          <a:p>
            <a:pPr lvl="1"/>
            <a:r>
              <a:rPr lang="en-GB" sz="1200" kern="1200" dirty="0" err="1" smtClean="0">
                <a:solidFill>
                  <a:schemeClr val="tx1"/>
                </a:solidFill>
                <a:effectLst/>
                <a:latin typeface="+mn-lt"/>
                <a:ea typeface="+mn-ea"/>
                <a:cs typeface="+mn-cs"/>
              </a:rPr>
              <a:t>l’expertise</a:t>
            </a:r>
            <a:r>
              <a:rPr lang="en-GB" sz="1200" kern="1200" dirty="0" smtClean="0">
                <a:solidFill>
                  <a:schemeClr val="tx1"/>
                </a:solidFill>
                <a:effectLst/>
                <a:latin typeface="+mn-lt"/>
                <a:ea typeface="+mn-ea"/>
                <a:cs typeface="+mn-cs"/>
              </a:rPr>
              <a:t> technique de terrain</a:t>
            </a:r>
            <a:endParaRPr lang="fr-FR" sz="12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l’accompagnement de politique de sensibilisation,</a:t>
            </a:r>
          </a:p>
          <a:p>
            <a:pPr lvl="1"/>
            <a:r>
              <a:rPr lang="fr-FR" sz="1200" kern="1200" dirty="0" smtClean="0">
                <a:solidFill>
                  <a:schemeClr val="tx1"/>
                </a:solidFill>
                <a:effectLst/>
                <a:latin typeface="+mn-lt"/>
                <a:ea typeface="+mn-ea"/>
                <a:cs typeface="+mn-cs"/>
              </a:rPr>
              <a:t>l’intervention sur le milieu naturel ou les espèces</a:t>
            </a:r>
          </a:p>
          <a:p>
            <a:pPr lvl="1"/>
            <a:r>
              <a:rPr lang="fr-FR" sz="1200" kern="1200" dirty="0" smtClean="0">
                <a:solidFill>
                  <a:schemeClr val="tx1"/>
                </a:solidFill>
                <a:effectLst/>
                <a:latin typeface="+mn-lt"/>
                <a:ea typeface="+mn-ea"/>
                <a:cs typeface="+mn-cs"/>
              </a:rPr>
              <a:t>et des contributions à des actions en lien avec l’action de recherche et développement</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Cette nouvelle agence permettrait de coordonner les actions menées par 18 structures en Guadeloupe en faveur de la biodiversité. Il s’agira, à travers cette ARB, de répondre aux besoins des différents acteurs, de maintenir les opérations existantes, de développer de nouvelles opportunités, dans la perspective d’une amélioration des conditions de protection de la biodiversité. </a:t>
            </a:r>
          </a:p>
          <a:p>
            <a:r>
              <a:rPr lang="fr-FR" sz="1200" kern="1200" dirty="0" smtClean="0">
                <a:solidFill>
                  <a:schemeClr val="tx1"/>
                </a:solidFill>
                <a:effectLst/>
                <a:latin typeface="+mn-lt"/>
                <a:ea typeface="+mn-ea"/>
                <a:cs typeface="+mn-cs"/>
              </a:rPr>
              <a:t> </a:t>
            </a:r>
          </a:p>
          <a:p>
            <a:r>
              <a:rPr lang="fr-FR" sz="1200" b="0" u="none" strike="noStrike" kern="1200" dirty="0" smtClean="0">
                <a:solidFill>
                  <a:schemeClr val="tx1"/>
                </a:solidFill>
                <a:effectLst/>
                <a:latin typeface="+mn-lt"/>
                <a:ea typeface="+mn-ea"/>
                <a:cs typeface="+mn-cs"/>
              </a:rPr>
              <a:t>Plan biodiversité: </a:t>
            </a:r>
          </a:p>
          <a:p>
            <a:endParaRPr lang="fr-FR" sz="1200" b="0" u="none" strike="noStrike" kern="1200" dirty="0" smtClean="0">
              <a:solidFill>
                <a:schemeClr val="tx1"/>
              </a:solidFill>
              <a:effectLst/>
              <a:latin typeface="+mn-lt"/>
              <a:ea typeface="+mn-ea"/>
              <a:cs typeface="+mn-cs"/>
            </a:endParaRPr>
          </a:p>
          <a:p>
            <a:r>
              <a:rPr lang="fr-FR" b="1" dirty="0" smtClean="0"/>
              <a:t>Axe</a:t>
            </a:r>
            <a:r>
              <a:rPr lang="fr-FR" b="1" baseline="0" dirty="0" smtClean="0"/>
              <a:t> 1: </a:t>
            </a:r>
            <a:r>
              <a:rPr lang="fr-FR" b="1" dirty="0" smtClean="0"/>
              <a:t>Reconquérir la biodiversité dans les territoires</a:t>
            </a:r>
          </a:p>
          <a:p>
            <a:r>
              <a:rPr lang="fr-FR" b="0" dirty="0" smtClean="0"/>
              <a:t>Développer la nature en ville et offrir à chaque citoyen un accès à la nature</a:t>
            </a:r>
          </a:p>
          <a:p>
            <a:r>
              <a:rPr lang="fr-FR" b="0" dirty="0" smtClean="0"/>
              <a:t>Déployer les solutions fondées sur la nature pour des territoires résilients</a:t>
            </a:r>
          </a:p>
          <a:p>
            <a:r>
              <a:rPr lang="fr-FR" dirty="0" smtClean="0"/>
              <a:t>Le Plan biodiversité vise à renforcer l’utilisation des solutions fondées sur la nature, pour contribuer à notre adaptation aux changements climatiques et favoriser la résilience des territoires. Pour répondre à cet enjeu de société, les solutions proposées s’appuient sur la préservation et la restauration d’écosystèmes en bon état.</a:t>
            </a:r>
          </a:p>
          <a:p>
            <a:r>
              <a:rPr lang="fr-FR" b="0" dirty="0" smtClean="0"/>
              <a:t>Limiter la consommation d’espaces naturels, agricoles et forestiers pour atteindre l’objectif de zéro artificialisation nette</a:t>
            </a:r>
          </a:p>
          <a:p>
            <a:endParaRPr lang="fr-FR" b="1" dirty="0" smtClean="0"/>
          </a:p>
          <a:p>
            <a:r>
              <a:rPr lang="fr-FR" b="1" dirty="0" smtClean="0"/>
              <a:t>Axe 2 - Construire une économie sans pollution et à faible impact sur la biodiversité</a:t>
            </a:r>
          </a:p>
          <a:p>
            <a:r>
              <a:rPr lang="fr-FR" b="0" dirty="0" smtClean="0"/>
              <a:t>- Mettre fin aux pollutions plastiques</a:t>
            </a:r>
          </a:p>
          <a:p>
            <a:r>
              <a:rPr lang="fr-FR" b="0" dirty="0" smtClean="0"/>
              <a:t>- Faire de l’agriculture une alliée de la biodiversité et accélérer la transition </a:t>
            </a:r>
            <a:r>
              <a:rPr lang="fr-FR" b="0" dirty="0" err="1" smtClean="0"/>
              <a:t>agroécologique</a:t>
            </a:r>
            <a:endParaRPr lang="fr-FR" b="0" dirty="0" smtClean="0"/>
          </a:p>
          <a:p>
            <a:r>
              <a:rPr lang="fr-FR" b="0" dirty="0" smtClean="0"/>
              <a:t>- Réduire les pollutions lumineuses</a:t>
            </a:r>
          </a:p>
          <a:p>
            <a:r>
              <a:rPr lang="fr-FR" b="0" dirty="0" smtClean="0"/>
              <a:t>- Renforcer la prise en compte des enjeux de biodiversité dans les politiques de santé humaine, animale et végétale</a:t>
            </a:r>
          </a:p>
          <a:p>
            <a:r>
              <a:rPr lang="fr-FR" b="0" dirty="0" smtClean="0"/>
              <a:t>- Mobiliser les entreprises</a:t>
            </a:r>
          </a:p>
          <a:p>
            <a:endParaRPr lang="fr-FR" b="1" dirty="0" smtClean="0"/>
          </a:p>
          <a:p>
            <a:r>
              <a:rPr lang="fr-FR" b="1" dirty="0" smtClean="0"/>
              <a:t>Axe 3 : Protéger et restaurer la nature dans toutes ses composantes</a:t>
            </a:r>
          </a:p>
          <a:p>
            <a:r>
              <a:rPr lang="fr-FR" b="0" dirty="0" smtClean="0"/>
              <a:t>- Créer de nouvelles aires protégées et conforter le réseau écologique dans les territoires</a:t>
            </a:r>
          </a:p>
          <a:p>
            <a:r>
              <a:rPr lang="fr-FR" b="0" dirty="0" smtClean="0"/>
              <a:t>- Protéger les espèces en danger et lutter contre les espèces invasives</a:t>
            </a:r>
          </a:p>
          <a:p>
            <a:r>
              <a:rPr lang="fr-FR" b="0" dirty="0" smtClean="0"/>
              <a:t>- Agir pour la préservation de la biodiversité des sols</a:t>
            </a:r>
          </a:p>
          <a:p>
            <a:r>
              <a:rPr lang="fr-FR" b="0" dirty="0" smtClean="0"/>
              <a:t>- Promouvoir la diversité génétique</a:t>
            </a:r>
          </a:p>
          <a:p>
            <a:endParaRPr lang="fr-FR" dirty="0" smtClean="0"/>
          </a:p>
          <a:p>
            <a:r>
              <a:rPr lang="fr-FR" b="1" dirty="0" smtClean="0"/>
              <a:t>Axe 5 : Connaître, éduquer, former</a:t>
            </a:r>
          </a:p>
          <a:p>
            <a:r>
              <a:rPr lang="fr-FR" b="1" dirty="0" smtClean="0"/>
              <a:t>- </a:t>
            </a:r>
            <a:r>
              <a:rPr lang="fr-FR" b="0" dirty="0" smtClean="0"/>
              <a:t>Développer la recherche et la connaissance sur la biodiversité</a:t>
            </a:r>
          </a:p>
          <a:p>
            <a:r>
              <a:rPr lang="fr-FR" b="0" dirty="0" smtClean="0"/>
              <a:t>- Investir dans l’éducation et la formation</a:t>
            </a:r>
          </a:p>
          <a:p>
            <a:r>
              <a:rPr lang="fr-FR" b="0" dirty="0" smtClean="0"/>
              <a:t>- Mobiliser l’ensemble des acteurs à agir</a:t>
            </a:r>
          </a:p>
          <a:p>
            <a:endParaRPr lang="fr-FR" b="1" dirty="0" smtClean="0"/>
          </a:p>
          <a:p>
            <a:r>
              <a:rPr lang="fr-FR" b="1" dirty="0" smtClean="0"/>
              <a:t>Axe 6 : Améliorer l’efficacité des politiques de biodiversité</a:t>
            </a:r>
            <a:endParaRPr lang="fr-FR" b="0" dirty="0" smtClean="0"/>
          </a:p>
          <a:p>
            <a:r>
              <a:rPr lang="fr-FR" b="0" dirty="0" smtClean="0"/>
              <a:t>- Réformer les aides publiques dommageables à la biodiversité</a:t>
            </a:r>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7</a:t>
            </a:fld>
            <a:endParaRPr lang="fr-FR"/>
          </a:p>
        </p:txBody>
      </p:sp>
    </p:spTree>
    <p:extLst>
      <p:ext uri="{BB962C8B-B14F-4D97-AF65-F5344CB8AC3E}">
        <p14:creationId xmlns:p14="http://schemas.microsoft.com/office/powerpoint/2010/main" val="311139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8</a:t>
            </a:fld>
            <a:endParaRPr lang="fr-FR" dirty="0">
              <a:solidFill>
                <a:prstClr val="black"/>
              </a:solidFill>
            </a:endParaRPr>
          </a:p>
        </p:txBody>
      </p:sp>
    </p:spTree>
    <p:extLst>
      <p:ext uri="{BB962C8B-B14F-4D97-AF65-F5344CB8AC3E}">
        <p14:creationId xmlns:p14="http://schemas.microsoft.com/office/powerpoint/2010/main" val="302102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Renforcer la connaissance permettant la mise en œuvre des politiques publiques (exemple mettre en place un observatoire régional de la biodiversité )</a:t>
            </a:r>
          </a:p>
          <a:p>
            <a:pPr lvl="0"/>
            <a:r>
              <a:rPr lang="fr-FR" sz="1200" kern="1200" dirty="0" smtClean="0">
                <a:solidFill>
                  <a:schemeClr val="tx1"/>
                </a:solidFill>
                <a:effectLst/>
                <a:latin typeface="+mn-lt"/>
                <a:ea typeface="+mn-ea"/>
                <a:cs typeface="+mn-cs"/>
              </a:rPr>
              <a:t>Mobiliser les citoyens autour de la biodiversité ordinaire ( Exemple : développement des jardins créoles, arbre en ville, vergers conservatoire) </a:t>
            </a:r>
          </a:p>
          <a:p>
            <a:pPr lvl="0"/>
            <a:r>
              <a:rPr lang="fr-FR" sz="1200" kern="1200" dirty="0" smtClean="0">
                <a:solidFill>
                  <a:schemeClr val="tx1"/>
                </a:solidFill>
                <a:effectLst/>
                <a:latin typeface="+mn-lt"/>
                <a:ea typeface="+mn-ea"/>
                <a:cs typeface="+mn-cs"/>
              </a:rPr>
              <a:t> Restaurer les continuités écologiques (exemple : Territoires engagés pour la nature, soutien des agglomérations et communes à la mise en place des trames vertes et bleues ). </a:t>
            </a:r>
          </a:p>
          <a:p>
            <a:pPr lvl="0"/>
            <a:r>
              <a:rPr lang="fr-FR" sz="1200" kern="1200" dirty="0" smtClean="0">
                <a:solidFill>
                  <a:schemeClr val="tx1"/>
                </a:solidFill>
                <a:effectLst/>
                <a:latin typeface="+mn-lt"/>
                <a:ea typeface="+mn-ea"/>
                <a:cs typeface="+mn-cs"/>
              </a:rPr>
              <a:t>Créer des effets leviers grâce aux solutions fondées sur la nature (Exemple : politique d’adaptation au changement climatique basée sur la reconquête des milieux naturels),</a:t>
            </a:r>
          </a:p>
          <a:p>
            <a:pPr lvl="0"/>
            <a:r>
              <a:rPr lang="fr-FR" sz="1200" kern="1200" dirty="0" smtClean="0">
                <a:solidFill>
                  <a:schemeClr val="tx1"/>
                </a:solidFill>
                <a:effectLst/>
                <a:latin typeface="+mn-lt"/>
                <a:ea typeface="+mn-ea"/>
                <a:cs typeface="+mn-cs"/>
              </a:rPr>
              <a:t>Lutter contre les espèces envahissantes (exemple : soutien aux PNA  globaux « habitat écologique » et non lié à une espèce),. </a:t>
            </a:r>
          </a:p>
          <a:p>
            <a:pPr lvl="0"/>
            <a:r>
              <a:rPr lang="fr-FR" sz="1200" kern="1200" dirty="0" smtClean="0">
                <a:solidFill>
                  <a:schemeClr val="tx1"/>
                </a:solidFill>
                <a:effectLst/>
                <a:latin typeface="+mn-lt"/>
                <a:ea typeface="+mn-ea"/>
                <a:cs typeface="+mn-cs"/>
              </a:rPr>
              <a:t>Faciliter les coopérations régionales (Exemple : sanctuaire des mammifères marins)</a:t>
            </a:r>
          </a:p>
          <a:p>
            <a:pPr lvl="0"/>
            <a:r>
              <a:rPr lang="fr-FR" sz="1200" kern="1200" dirty="0" smtClean="0">
                <a:solidFill>
                  <a:schemeClr val="tx1"/>
                </a:solidFill>
                <a:effectLst/>
                <a:latin typeface="+mn-lt"/>
                <a:ea typeface="+mn-ea"/>
                <a:cs typeface="+mn-cs"/>
              </a:rPr>
              <a:t> Disposer d’une communication adaptée vers les citoyens. </a:t>
            </a:r>
          </a:p>
          <a:p>
            <a:endParaRPr lang="fr-FR" dirty="0"/>
          </a:p>
        </p:txBody>
      </p:sp>
      <p:sp>
        <p:nvSpPr>
          <p:cNvPr id="4" name="Espace réservé du numéro de diapositive 3"/>
          <p:cNvSpPr>
            <a:spLocks noGrp="1"/>
          </p:cNvSpPr>
          <p:nvPr>
            <p:ph type="sldNum" sz="quarter" idx="10"/>
          </p:nvPr>
        </p:nvSpPr>
        <p:spPr/>
        <p:txBody>
          <a:bodyPr/>
          <a:lstStyle/>
          <a:p>
            <a:fld id="{B8CD1FD2-0B57-4E6B-AF96-A95A9B6896CA}" type="slidenum">
              <a:rPr lang="fr-FR" smtClean="0"/>
              <a:t>9</a:t>
            </a:fld>
            <a:endParaRPr lang="fr-FR"/>
          </a:p>
        </p:txBody>
      </p:sp>
    </p:spTree>
    <p:extLst>
      <p:ext uri="{BB962C8B-B14F-4D97-AF65-F5344CB8AC3E}">
        <p14:creationId xmlns:p14="http://schemas.microsoft.com/office/powerpoint/2010/main" val="408338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74EF0D2-2F10-486C-ADA2-1A2478C762CF}" type="datetime1">
              <a:rPr lang="fr-FR" smtClean="0"/>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314452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92C43F-2F04-4657-9328-52B821AB3373}" type="datetime1">
              <a:rPr lang="fr-FR" smtClean="0"/>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389925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2F14D1-C257-44EB-829B-E841986B3F7B}" type="datetime1">
              <a:rPr lang="fr-FR" smtClean="0"/>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203666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8B0964-4F55-46F8-B71E-5DBB834DA628}" type="datetime1">
              <a:rPr lang="fr-FR" smtClean="0"/>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304319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AEC2013-18F6-4301-AC32-E4C84F1BE781}" type="datetime1">
              <a:rPr lang="fr-FR" smtClean="0"/>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25082586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50660E-E526-44EA-87F9-F089440FEEEE}" type="datetime1">
              <a:rPr lang="fr-FR" smtClean="0"/>
              <a:t>30/11/2018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359098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2435BD-D7FD-4050-88E4-FE93970E4A5E}" type="datetime1">
              <a:rPr lang="fr-FR" smtClean="0"/>
              <a:t>30/11/2018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422777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7C6F4F7-D08E-4312-8EBD-1AF7C6E193B0}" type="datetime1">
              <a:rPr lang="fr-FR" smtClean="0"/>
              <a:t>30/11/2018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278823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B8D4EE-9634-44CA-8CD1-02BB1A2143DA}" type="datetime1">
              <a:rPr lang="fr-FR" smtClean="0"/>
              <a:t>30/11/2018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416726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9C0FEAD-CE87-41C6-BAD6-A7399CEC02CD}" type="datetime1">
              <a:rPr lang="fr-FR" smtClean="0"/>
              <a:t>30/11/2018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325717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27C8F11-F6FA-49F5-9B1C-B16FAD3481A9}" type="datetime1">
              <a:rPr lang="fr-FR" smtClean="0"/>
              <a:t>30/11/2018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3C1678-D691-4818-B815-879D67A8DFB8}" type="slidenum">
              <a:rPr lang="fr-FR" smtClean="0"/>
              <a:t>‹N°›</a:t>
            </a:fld>
            <a:endParaRPr lang="fr-FR"/>
          </a:p>
        </p:txBody>
      </p:sp>
    </p:spTree>
    <p:extLst>
      <p:ext uri="{BB962C8B-B14F-4D97-AF65-F5344CB8AC3E}">
        <p14:creationId xmlns:p14="http://schemas.microsoft.com/office/powerpoint/2010/main" val="179882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C2013-18F6-4301-AC32-E4C84F1BE781}" type="datetime1">
              <a:rPr lang="fr-FR" smtClean="0"/>
              <a:t>30/11/2018</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C1678-D691-4818-B815-879D67A8DFB8}" type="slidenum">
              <a:rPr lang="fr-FR" smtClean="0"/>
              <a:t>‹N°›</a:t>
            </a:fld>
            <a:endParaRPr lang="fr-FR"/>
          </a:p>
        </p:txBody>
      </p:sp>
    </p:spTree>
    <p:extLst>
      <p:ext uri="{BB962C8B-B14F-4D97-AF65-F5344CB8AC3E}">
        <p14:creationId xmlns:p14="http://schemas.microsoft.com/office/powerpoint/2010/main" val="416663377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60213" y="840759"/>
            <a:ext cx="9506764" cy="2987377"/>
          </a:xfrm>
        </p:spPr>
        <p:txBody>
          <a:bodyPr>
            <a:noAutofit/>
          </a:bodyPr>
          <a:lstStyle/>
          <a:p>
            <a:pPr algn="l"/>
            <a:r>
              <a:rPr lang="fr-FR" sz="5200" b="1" dirty="0" smtClean="0">
                <a:solidFill>
                  <a:schemeClr val="bg1"/>
                </a:solidFill>
                <a:effectLst>
                  <a:outerShdw blurRad="50800" dist="38100" dir="8100000" algn="tr" rotWithShape="0">
                    <a:prstClr val="black"/>
                  </a:outerShdw>
                </a:effectLst>
                <a:latin typeface="DIN Alternate Bold"/>
                <a:cs typeface="DIN Alternate Bold"/>
              </a:rPr>
              <a:t>SIGNATURE DE LA CONVENTION DE PRÉFIGURATION DE L’AGENCE RÉGIONALE</a:t>
            </a:r>
            <a:br>
              <a:rPr lang="fr-FR" sz="5200" b="1" dirty="0" smtClean="0">
                <a:solidFill>
                  <a:schemeClr val="bg1"/>
                </a:solidFill>
                <a:effectLst>
                  <a:outerShdw blurRad="50800" dist="38100" dir="8100000" algn="tr" rotWithShape="0">
                    <a:prstClr val="black"/>
                  </a:outerShdw>
                </a:effectLst>
                <a:latin typeface="DIN Alternate Bold"/>
                <a:cs typeface="DIN Alternate Bold"/>
              </a:rPr>
            </a:br>
            <a:r>
              <a:rPr lang="fr-FR" sz="5200" b="1" dirty="0" smtClean="0">
                <a:solidFill>
                  <a:schemeClr val="bg1"/>
                </a:solidFill>
                <a:effectLst>
                  <a:outerShdw blurRad="50800" dist="38100" dir="8100000" algn="tr" rotWithShape="0">
                    <a:prstClr val="black"/>
                  </a:outerShdw>
                </a:effectLst>
                <a:latin typeface="DIN Alternate Bold"/>
                <a:cs typeface="DIN Alternate Bold"/>
              </a:rPr>
              <a:t>DE BIODIVERSITÉ </a:t>
            </a:r>
            <a:endParaRPr lang="fr-FR" sz="5200" b="1" dirty="0">
              <a:effectLst>
                <a:outerShdw blurRad="50800" dist="38100" dir="8100000" algn="tr" rotWithShape="0">
                  <a:prstClr val="black"/>
                </a:outerShdw>
              </a:effectLst>
              <a:latin typeface="DIN Alternate Bold"/>
              <a:cs typeface="DIN Alternate Bold"/>
            </a:endParaRPr>
          </a:p>
        </p:txBody>
      </p:sp>
      <p:sp>
        <p:nvSpPr>
          <p:cNvPr id="3" name="Sous-titre 2"/>
          <p:cNvSpPr>
            <a:spLocks noGrp="1"/>
          </p:cNvSpPr>
          <p:nvPr>
            <p:ph type="subTitle" idx="1"/>
          </p:nvPr>
        </p:nvSpPr>
        <p:spPr>
          <a:xfrm>
            <a:off x="6108296" y="6216251"/>
            <a:ext cx="4847288" cy="433248"/>
          </a:xfrm>
        </p:spPr>
        <p:txBody>
          <a:bodyPr>
            <a:normAutofit fontScale="85000" lnSpcReduction="10000"/>
          </a:bodyPr>
          <a:lstStyle/>
          <a:p>
            <a:pPr algn="l"/>
            <a:r>
              <a:rPr lang="fr-FR" sz="2400" b="1" dirty="0" smtClean="0">
                <a:solidFill>
                  <a:schemeClr val="tx1"/>
                </a:solidFill>
                <a:latin typeface="DIN Alternate Bold"/>
                <a:cs typeface="DIN Alternate Bold"/>
              </a:rPr>
              <a:t>30 Novembre 2018 – Hôtel de région</a:t>
            </a:r>
            <a:endParaRPr lang="fr-FR" sz="2400" b="1" dirty="0">
              <a:solidFill>
                <a:schemeClr val="tx1"/>
              </a:solidFill>
              <a:latin typeface="DIN Alternate Bold"/>
              <a:cs typeface="DIN Alternate Bold"/>
            </a:endParaRPr>
          </a:p>
        </p:txBody>
      </p:sp>
      <p:sp>
        <p:nvSpPr>
          <p:cNvPr id="4" name="Espace réservé du numéro de diapositive 3"/>
          <p:cNvSpPr>
            <a:spLocks noGrp="1"/>
          </p:cNvSpPr>
          <p:nvPr>
            <p:ph type="sldNum" sz="quarter" idx="12"/>
          </p:nvPr>
        </p:nvSpPr>
        <p:spPr/>
        <p:txBody>
          <a:bodyPr/>
          <a:lstStyle/>
          <a:p>
            <a:fld id="{AA3C1678-D691-4818-B815-879D67A8DFB8}" type="slidenum">
              <a:rPr lang="fr-FR" smtClean="0"/>
              <a:t>1</a:t>
            </a:fld>
            <a:endParaRPr lang="fr-FR"/>
          </a:p>
        </p:txBody>
      </p:sp>
      <p:pic>
        <p:nvPicPr>
          <p:cNvPr id="5" name="Image 2" descr="Description : C:\Users\jdancois\Desktop\Logo_region-guadeloup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77" y="5520691"/>
            <a:ext cx="1211842" cy="123607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9" descr="Description : C:\Users\jdancois\Desktop\LOGO_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8515" y="5739754"/>
            <a:ext cx="1357919" cy="79795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329" y="5602189"/>
            <a:ext cx="2397012" cy="1073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5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512786" y="657829"/>
            <a:ext cx="9490792" cy="670318"/>
          </a:xfrm>
        </p:spPr>
        <p:txBody>
          <a:bodyPr>
            <a:noAutofit/>
          </a:bodyPr>
          <a:lstStyle/>
          <a:p>
            <a:pPr algn="l"/>
            <a:r>
              <a:rPr lang="fr-FR" sz="2800" b="1" dirty="0" smtClean="0">
                <a:latin typeface="+mn-lt"/>
              </a:rPr>
              <a:t>Une ambition: F</a:t>
            </a:r>
            <a:r>
              <a:rPr lang="fr-FR" sz="2800" b="1" dirty="0" smtClean="0">
                <a:solidFill>
                  <a:schemeClr val="tx1"/>
                </a:solidFill>
                <a:latin typeface="+mn-lt"/>
              </a:rPr>
              <a:t>aire de la biodiversité un objectif de citoyenneté</a:t>
            </a:r>
            <a:endParaRPr lang="fr-FR" sz="2800" b="1" dirty="0">
              <a:solidFill>
                <a:schemeClr val="tx1"/>
              </a:solidFill>
              <a:latin typeface="+mn-lt"/>
            </a:endParaRPr>
          </a:p>
        </p:txBody>
      </p:sp>
      <p:sp>
        <p:nvSpPr>
          <p:cNvPr id="3" name="Espace réservé du contenu 2"/>
          <p:cNvSpPr>
            <a:spLocks noGrp="1"/>
          </p:cNvSpPr>
          <p:nvPr>
            <p:ph idx="1"/>
          </p:nvPr>
        </p:nvSpPr>
        <p:spPr>
          <a:xfrm>
            <a:off x="1940779" y="2693492"/>
            <a:ext cx="9338010" cy="3965271"/>
          </a:xfrm>
          <a:noFill/>
        </p:spPr>
        <p:txBody>
          <a:bodyPr>
            <a:noAutofit/>
          </a:bodyPr>
          <a:lstStyle/>
          <a:p>
            <a:pPr lvl="0" defTabSz="914400">
              <a:lnSpc>
                <a:spcPct val="90000"/>
              </a:lnSpc>
              <a:spcBef>
                <a:spcPts val="0"/>
              </a:spcBef>
              <a:buClrTx/>
              <a:buFontTx/>
              <a:buChar char="-"/>
            </a:pPr>
            <a:r>
              <a:rPr lang="fr-FR" sz="2800" dirty="0" smtClean="0">
                <a:solidFill>
                  <a:schemeClr val="tx1"/>
                </a:solidFill>
              </a:rPr>
              <a:t>Lutter contre les espèces envahissantes</a:t>
            </a:r>
          </a:p>
          <a:p>
            <a:pPr marL="0" lvl="0" indent="0" defTabSz="914400">
              <a:lnSpc>
                <a:spcPct val="90000"/>
              </a:lnSpc>
              <a:spcBef>
                <a:spcPts val="0"/>
              </a:spcBef>
              <a:buClrTx/>
              <a:buNone/>
            </a:pPr>
            <a:endParaRPr lang="fr-FR" sz="2800" dirty="0" smtClean="0">
              <a:solidFill>
                <a:schemeClr val="tx1"/>
              </a:solidFill>
            </a:endParaRPr>
          </a:p>
          <a:p>
            <a:pPr marL="457200" lvl="0" indent="-457200" defTabSz="914400">
              <a:lnSpc>
                <a:spcPct val="90000"/>
              </a:lnSpc>
              <a:spcBef>
                <a:spcPts val="0"/>
              </a:spcBef>
              <a:buClrTx/>
              <a:buFont typeface="+mj-ea"/>
              <a:buAutoNum type="circleNumDbPlain"/>
            </a:pPr>
            <a:endParaRPr lang="fr-FR" sz="2800" dirty="0" smtClean="0">
              <a:solidFill>
                <a:schemeClr val="tx1"/>
              </a:solidFill>
            </a:endParaRPr>
          </a:p>
          <a:p>
            <a:pPr lvl="0" defTabSz="914400">
              <a:lnSpc>
                <a:spcPct val="90000"/>
              </a:lnSpc>
              <a:spcBef>
                <a:spcPts val="0"/>
              </a:spcBef>
              <a:buClrTx/>
              <a:buFontTx/>
              <a:buChar char="-"/>
            </a:pPr>
            <a:r>
              <a:rPr lang="fr-FR" sz="2800" dirty="0" smtClean="0">
                <a:solidFill>
                  <a:schemeClr val="tx1"/>
                </a:solidFill>
              </a:rPr>
              <a:t>Faciliter les coopérations régionales</a:t>
            </a:r>
          </a:p>
          <a:p>
            <a:pPr marL="0" lvl="0" indent="0" defTabSz="914400">
              <a:lnSpc>
                <a:spcPct val="90000"/>
              </a:lnSpc>
              <a:spcBef>
                <a:spcPts val="0"/>
              </a:spcBef>
              <a:buClrTx/>
              <a:buNone/>
            </a:pPr>
            <a:endParaRPr lang="fr-FR" sz="2800" dirty="0" smtClean="0">
              <a:solidFill>
                <a:schemeClr val="tx1"/>
              </a:solidFill>
            </a:endParaRPr>
          </a:p>
          <a:p>
            <a:pPr marL="457200" lvl="0" indent="-457200" defTabSz="914400">
              <a:lnSpc>
                <a:spcPct val="90000"/>
              </a:lnSpc>
              <a:spcBef>
                <a:spcPts val="0"/>
              </a:spcBef>
              <a:buClrTx/>
              <a:buFont typeface="+mj-ea"/>
              <a:buAutoNum type="circleNumDbPlain"/>
            </a:pPr>
            <a:endParaRPr lang="fr-FR" sz="2800" dirty="0" smtClean="0">
              <a:solidFill>
                <a:schemeClr val="tx1"/>
              </a:solidFill>
            </a:endParaRPr>
          </a:p>
          <a:p>
            <a:pPr marL="0" lvl="0" indent="0" defTabSz="914400">
              <a:lnSpc>
                <a:spcPct val="90000"/>
              </a:lnSpc>
              <a:spcBef>
                <a:spcPts val="0"/>
              </a:spcBef>
              <a:buClrTx/>
              <a:buNone/>
            </a:pPr>
            <a:r>
              <a:rPr lang="fr-FR" sz="2800" dirty="0" smtClean="0">
                <a:solidFill>
                  <a:schemeClr val="tx1"/>
                </a:solidFill>
              </a:rPr>
              <a:t>- Disposer d’une communication adaptée vers les citoyens</a:t>
            </a:r>
            <a:endParaRPr lang="fr-FR" sz="2800" dirty="0">
              <a:solidFill>
                <a:schemeClr val="tx1"/>
              </a:solidFill>
            </a:endParaRPr>
          </a:p>
          <a:p>
            <a:pPr marL="0" lvl="0" indent="0" defTabSz="914400">
              <a:lnSpc>
                <a:spcPct val="90000"/>
              </a:lnSpc>
              <a:spcBef>
                <a:spcPts val="0"/>
              </a:spcBef>
              <a:buClrTx/>
              <a:buNone/>
            </a:pPr>
            <a:endParaRPr lang="fr-FR" sz="2800" dirty="0">
              <a:solidFill>
                <a:schemeClr val="tx1"/>
              </a:solidFill>
            </a:endParaRPr>
          </a:p>
          <a:p>
            <a:pPr marL="0" lvl="0" indent="0" defTabSz="914400">
              <a:lnSpc>
                <a:spcPct val="90000"/>
              </a:lnSpc>
              <a:spcBef>
                <a:spcPts val="0"/>
              </a:spcBef>
              <a:buClrTx/>
              <a:buNone/>
            </a:pPr>
            <a:endParaRPr lang="fr-FR" sz="2800" dirty="0" smtClean="0">
              <a:solidFill>
                <a:schemeClr val="tx1"/>
              </a:solidFill>
            </a:endParaRPr>
          </a:p>
          <a:p>
            <a:pPr marL="0" lvl="0" indent="0" defTabSz="914400">
              <a:lnSpc>
                <a:spcPct val="90000"/>
              </a:lnSpc>
              <a:spcBef>
                <a:spcPts val="0"/>
              </a:spcBef>
              <a:buClrTx/>
              <a:buNone/>
            </a:pPr>
            <a:endParaRPr lang="fr-FR" sz="2800" dirty="0" smtClean="0">
              <a:solidFill>
                <a:schemeClr val="tx1"/>
              </a:solidFill>
            </a:endParaRPr>
          </a:p>
          <a:p>
            <a:pPr marL="0" lvl="0" indent="0" defTabSz="914400">
              <a:lnSpc>
                <a:spcPct val="90000"/>
              </a:lnSpc>
              <a:spcBef>
                <a:spcPts val="0"/>
              </a:spcBef>
              <a:buClrTx/>
              <a:buNone/>
            </a:pPr>
            <a:endParaRPr lang="fr-FR" sz="2400" dirty="0">
              <a:solidFill>
                <a:srgbClr val="2683C6"/>
              </a:solidFill>
            </a:endParaRPr>
          </a:p>
          <a:p>
            <a:pPr marL="0" lvl="0" indent="0" defTabSz="914400">
              <a:lnSpc>
                <a:spcPct val="90000"/>
              </a:lnSpc>
              <a:spcBef>
                <a:spcPts val="0"/>
              </a:spcBef>
              <a:buClrTx/>
              <a:buNone/>
            </a:pPr>
            <a:endParaRPr lang="fr-FR" sz="2400" dirty="0" smtClean="0">
              <a:solidFill>
                <a:srgbClr val="2683C6"/>
              </a:solidFill>
            </a:endParaRPr>
          </a:p>
          <a:p>
            <a:pPr marL="0" lvl="0" indent="0" defTabSz="914400">
              <a:lnSpc>
                <a:spcPct val="90000"/>
              </a:lnSpc>
              <a:spcBef>
                <a:spcPts val="0"/>
              </a:spcBef>
              <a:buClrTx/>
              <a:buNone/>
            </a:pPr>
            <a:endParaRPr lang="fr-FR" sz="2400" dirty="0" smtClean="0">
              <a:solidFill>
                <a:srgbClr val="2683C6"/>
              </a:solidFill>
            </a:endParaRPr>
          </a:p>
          <a:p>
            <a:pPr marL="0" lvl="0" indent="0" defTabSz="914400">
              <a:lnSpc>
                <a:spcPct val="90000"/>
              </a:lnSpc>
              <a:spcBef>
                <a:spcPts val="0"/>
              </a:spcBef>
              <a:buClrTx/>
              <a:buNone/>
            </a:pPr>
            <a:endParaRPr lang="fr-FR" sz="2400" dirty="0">
              <a:solidFill>
                <a:srgbClr val="2683C6"/>
              </a:solidFill>
            </a:endParaRPr>
          </a:p>
          <a:p>
            <a:pPr marL="0" lvl="0" indent="0" defTabSz="914400">
              <a:lnSpc>
                <a:spcPct val="90000"/>
              </a:lnSpc>
              <a:spcBef>
                <a:spcPts val="0"/>
              </a:spcBef>
              <a:buClrTx/>
              <a:buNone/>
            </a:pPr>
            <a:endParaRPr lang="fr-FR" sz="2400" dirty="0">
              <a:solidFill>
                <a:srgbClr val="2683C6"/>
              </a:solidFill>
            </a:endParaRPr>
          </a:p>
          <a:p>
            <a:pPr>
              <a:lnSpc>
                <a:spcPct val="90000"/>
              </a:lnSpc>
            </a:pPr>
            <a:endParaRPr lang="fr-FR" sz="2400" dirty="0"/>
          </a:p>
        </p:txBody>
      </p:sp>
      <p:sp>
        <p:nvSpPr>
          <p:cNvPr id="4" name="Espace réservé du numéro de diapositive 3"/>
          <p:cNvSpPr>
            <a:spLocks noGrp="1"/>
          </p:cNvSpPr>
          <p:nvPr>
            <p:ph type="sldNum" sz="quarter" idx="12"/>
          </p:nvPr>
        </p:nvSpPr>
        <p:spPr/>
        <p:txBody>
          <a:bodyPr/>
          <a:lstStyle/>
          <a:p>
            <a:fld id="{AA3C1678-D691-4818-B815-879D67A8DFB8}" type="slidenum">
              <a:rPr lang="fr-FR" smtClean="0"/>
              <a:pPr/>
              <a:t>10</a:t>
            </a:fld>
            <a:endParaRPr lang="fr-FR"/>
          </a:p>
        </p:txBody>
      </p:sp>
      <p:sp>
        <p:nvSpPr>
          <p:cNvPr id="6" name="ZoneTexte 5"/>
          <p:cNvSpPr txBox="1"/>
          <p:nvPr/>
        </p:nvSpPr>
        <p:spPr>
          <a:xfrm>
            <a:off x="2227611" y="6927757"/>
            <a:ext cx="7415218" cy="400110"/>
          </a:xfrm>
          <a:prstGeom prst="rect">
            <a:avLst/>
          </a:prstGeom>
          <a:noFill/>
        </p:spPr>
        <p:txBody>
          <a:bodyPr wrap="square" rtlCol="0">
            <a:spAutoFit/>
          </a:bodyPr>
          <a:lstStyle/>
          <a:p>
            <a:r>
              <a:rPr lang="fr-FR" sz="2000" b="1" dirty="0" smtClean="0"/>
              <a:t>… et limiter les pressions anthropiques (déchets, assainissements..)</a:t>
            </a:r>
            <a:endParaRPr lang="fr-FR" sz="2000" b="1" dirty="0"/>
          </a:p>
        </p:txBody>
      </p:sp>
    </p:spTree>
    <p:extLst>
      <p:ext uri="{BB962C8B-B14F-4D97-AF65-F5344CB8AC3E}">
        <p14:creationId xmlns:p14="http://schemas.microsoft.com/office/powerpoint/2010/main" val="208308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450148" y="507970"/>
            <a:ext cx="4906780" cy="912826"/>
          </a:xfrm>
        </p:spPr>
        <p:txBody>
          <a:bodyPr>
            <a:noAutofit/>
          </a:bodyPr>
          <a:lstStyle/>
          <a:p>
            <a:pPr lvl="0">
              <a:spcBef>
                <a:spcPts val="0"/>
              </a:spcBef>
            </a:pPr>
            <a:r>
              <a:rPr lang="fr-FR" sz="5400" b="1" cap="none" dirty="0" smtClean="0">
                <a:ea typeface="+mn-ea"/>
                <a:cs typeface="+mn-cs"/>
              </a:rPr>
              <a:t>Quelles actions?</a:t>
            </a:r>
            <a:endParaRPr lang="fr-FR" sz="5400" b="1" cap="none" dirty="0">
              <a:ea typeface="+mn-ea"/>
              <a:cs typeface="+mn-cs"/>
            </a:endParaRPr>
          </a:p>
        </p:txBody>
      </p:sp>
      <p:pic>
        <p:nvPicPr>
          <p:cNvPr id="10" name="Image 2" descr="Description : C:\Users\jdancois\Desktop\Logo_region-guadeloup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623" y="3724160"/>
            <a:ext cx="1211842" cy="123607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030" y="3806313"/>
            <a:ext cx="2514837" cy="112582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9" descr="Description : C:\Users\jdancois\Desktop\LOGO_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1543" y="3943223"/>
            <a:ext cx="1357919" cy="79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2320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7905" y="1268760"/>
            <a:ext cx="11112896" cy="369332"/>
          </a:xfrm>
          <a:prstGeom prst="rect">
            <a:avLst/>
          </a:prstGeom>
        </p:spPr>
        <p:txBody>
          <a:bodyPr wrap="square">
            <a:spAutoFit/>
          </a:bodyPr>
          <a:lstStyle/>
          <a:p>
            <a:endParaRPr lang="fr-FR" dirty="0"/>
          </a:p>
        </p:txBody>
      </p:sp>
      <p:sp>
        <p:nvSpPr>
          <p:cNvPr id="4" name="ZoneTexte 3"/>
          <p:cNvSpPr txBox="1"/>
          <p:nvPr/>
        </p:nvSpPr>
        <p:spPr>
          <a:xfrm>
            <a:off x="2470099" y="2011624"/>
            <a:ext cx="7795211" cy="4401205"/>
          </a:xfrm>
          <a:prstGeom prst="rect">
            <a:avLst/>
          </a:prstGeom>
          <a:noFill/>
        </p:spPr>
        <p:txBody>
          <a:bodyPr wrap="square" rtlCol="0">
            <a:spAutoFit/>
          </a:bodyPr>
          <a:lstStyle/>
          <a:p>
            <a:pPr marL="342900" indent="-342900">
              <a:buFont typeface="Arial"/>
              <a:buChar char="•"/>
            </a:pPr>
            <a:r>
              <a:rPr lang="fr-FR" sz="2800" b="1" dirty="0" smtClean="0"/>
              <a:t>Réaliser </a:t>
            </a:r>
            <a:r>
              <a:rPr lang="fr-FR" sz="2800" b="1" dirty="0"/>
              <a:t>le Schéma Régional </a:t>
            </a:r>
            <a:r>
              <a:rPr lang="fr-FR" sz="2800" dirty="0"/>
              <a:t>du Patrimoine Naturel et </a:t>
            </a:r>
            <a:r>
              <a:rPr lang="fr-FR" sz="2800" dirty="0" smtClean="0"/>
              <a:t>de </a:t>
            </a:r>
            <a:r>
              <a:rPr lang="fr-FR" sz="2800" dirty="0"/>
              <a:t>la </a:t>
            </a:r>
            <a:r>
              <a:rPr lang="fr-FR" sz="2800" dirty="0" smtClean="0"/>
              <a:t>Biodiversité (SRPNB), </a:t>
            </a:r>
          </a:p>
          <a:p>
            <a:pPr marL="342900" indent="-342900">
              <a:buFont typeface="Arial"/>
              <a:buChar char="•"/>
            </a:pPr>
            <a:endParaRPr lang="fr-FR" sz="2800" b="1" dirty="0" smtClean="0"/>
          </a:p>
          <a:p>
            <a:pPr marL="342900" indent="-342900">
              <a:buFont typeface="Arial"/>
              <a:buChar char="•"/>
            </a:pPr>
            <a:r>
              <a:rPr lang="fr-FR" sz="2800" b="1" dirty="0" smtClean="0"/>
              <a:t>Préfigurer</a:t>
            </a:r>
            <a:r>
              <a:rPr lang="fr-FR" sz="2800" dirty="0" smtClean="0"/>
              <a:t> </a:t>
            </a:r>
            <a:r>
              <a:rPr lang="fr-FR" sz="2800" b="1" dirty="0" smtClean="0"/>
              <a:t>l’Agence </a:t>
            </a:r>
            <a:r>
              <a:rPr lang="fr-FR" sz="2800" dirty="0" smtClean="0"/>
              <a:t>Régionale de la Biodiversité,</a:t>
            </a:r>
          </a:p>
          <a:p>
            <a:pPr marL="342900" indent="-342900">
              <a:buFont typeface="Arial"/>
              <a:buChar char="•"/>
            </a:pPr>
            <a:endParaRPr lang="fr-FR" sz="2800" b="1" dirty="0" smtClean="0"/>
          </a:p>
          <a:p>
            <a:pPr marL="342900" indent="-342900">
              <a:buFont typeface="Arial"/>
              <a:buChar char="•"/>
            </a:pPr>
            <a:r>
              <a:rPr lang="fr-FR" sz="2800" b="1" dirty="0" smtClean="0"/>
              <a:t>Engager le territoire </a:t>
            </a:r>
            <a:r>
              <a:rPr lang="fr-FR" sz="2800" dirty="0" smtClean="0"/>
              <a:t>dans le dispositif « territoires engagés pour la nature » </a:t>
            </a:r>
          </a:p>
          <a:p>
            <a:pPr marL="342900" indent="-342900">
              <a:buFont typeface="Arial"/>
              <a:buChar char="•"/>
            </a:pPr>
            <a:endParaRPr lang="fr-FR" sz="2800" dirty="0"/>
          </a:p>
          <a:p>
            <a:pPr marL="342900" indent="-342900">
              <a:buFont typeface="Arial"/>
              <a:buChar char="•"/>
            </a:pPr>
            <a:r>
              <a:rPr lang="fr-FR" sz="2800" dirty="0" smtClean="0"/>
              <a:t>Continuer à soutenir les opérations de préservation de la biodiversité</a:t>
            </a:r>
            <a:endParaRPr lang="fr-FR" sz="2800" dirty="0"/>
          </a:p>
        </p:txBody>
      </p:sp>
      <p:sp>
        <p:nvSpPr>
          <p:cNvPr id="10" name="ZoneTexte 9"/>
          <p:cNvSpPr txBox="1"/>
          <p:nvPr/>
        </p:nvSpPr>
        <p:spPr>
          <a:xfrm>
            <a:off x="2636159" y="711199"/>
            <a:ext cx="8258627" cy="584775"/>
          </a:xfrm>
          <a:prstGeom prst="rect">
            <a:avLst/>
          </a:prstGeom>
          <a:noFill/>
        </p:spPr>
        <p:txBody>
          <a:bodyPr wrap="square" rtlCol="0">
            <a:spAutoFit/>
          </a:bodyPr>
          <a:lstStyle/>
          <a:p>
            <a:r>
              <a:rPr lang="fr-FR" sz="3200" b="1" dirty="0"/>
              <a:t>4</a:t>
            </a:r>
            <a:r>
              <a:rPr lang="fr-FR" sz="3200" b="1" dirty="0" smtClean="0"/>
              <a:t> axes d’actions menées de manière simultanée</a:t>
            </a:r>
            <a:endParaRPr lang="fr-FR" sz="3200" b="1" dirty="0"/>
          </a:p>
        </p:txBody>
      </p:sp>
    </p:spTree>
    <p:extLst>
      <p:ext uri="{BB962C8B-B14F-4D97-AF65-F5344CB8AC3E}">
        <p14:creationId xmlns:p14="http://schemas.microsoft.com/office/powerpoint/2010/main" val="337043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112659" y="4374044"/>
            <a:ext cx="9426984" cy="523220"/>
          </a:xfrm>
          <a:prstGeom prst="rect">
            <a:avLst/>
          </a:prstGeom>
          <a:noFill/>
        </p:spPr>
        <p:txBody>
          <a:bodyPr wrap="square" rtlCol="0">
            <a:spAutoFit/>
          </a:bodyPr>
          <a:lstStyle/>
          <a:p>
            <a:r>
              <a:rPr lang="fr-FR" sz="2800" b="1" dirty="0" smtClean="0">
                <a:solidFill>
                  <a:schemeClr val="accent2"/>
                </a:solidFill>
                <a:latin typeface="Corbel" pitchFamily="34" charset="0"/>
              </a:rPr>
              <a:t>Schéma régional du patrimoine naturel et de la biodiversité</a:t>
            </a:r>
            <a:endParaRPr lang="fr-FR" sz="2800" b="1" dirty="0">
              <a:solidFill>
                <a:schemeClr val="accent2"/>
              </a:solidFill>
              <a:latin typeface="Corbel" pitchFamily="34" charset="0"/>
            </a:endParaRPr>
          </a:p>
        </p:txBody>
      </p:sp>
      <p:sp>
        <p:nvSpPr>
          <p:cNvPr id="3" name="Ellipse 2"/>
          <p:cNvSpPr/>
          <p:nvPr/>
        </p:nvSpPr>
        <p:spPr>
          <a:xfrm>
            <a:off x="3187213" y="1875129"/>
            <a:ext cx="2197290" cy="12828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SRB</a:t>
            </a:r>
            <a:endParaRPr lang="fr-FR" sz="3200" b="1" dirty="0"/>
          </a:p>
        </p:txBody>
      </p:sp>
      <p:sp>
        <p:nvSpPr>
          <p:cNvPr id="10" name="Ellipse 9"/>
          <p:cNvSpPr/>
          <p:nvPr/>
        </p:nvSpPr>
        <p:spPr>
          <a:xfrm>
            <a:off x="5450468" y="1875129"/>
            <a:ext cx="2197290" cy="12828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SRCE</a:t>
            </a:r>
            <a:endParaRPr lang="fr-FR" sz="3200" b="1" dirty="0"/>
          </a:p>
        </p:txBody>
      </p:sp>
      <p:sp>
        <p:nvSpPr>
          <p:cNvPr id="12" name="Ellipse 11"/>
          <p:cNvSpPr/>
          <p:nvPr/>
        </p:nvSpPr>
        <p:spPr>
          <a:xfrm>
            <a:off x="7679602" y="1875129"/>
            <a:ext cx="2197290" cy="12828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SRBO</a:t>
            </a:r>
            <a:endParaRPr lang="fr-FR" sz="3200" b="1" dirty="0"/>
          </a:p>
        </p:txBody>
      </p:sp>
      <p:sp>
        <p:nvSpPr>
          <p:cNvPr id="4" name="Accolade fermante 3"/>
          <p:cNvSpPr/>
          <p:nvPr/>
        </p:nvSpPr>
        <p:spPr>
          <a:xfrm rot="5400000">
            <a:off x="6078264" y="612711"/>
            <a:ext cx="941696" cy="6032311"/>
          </a:xfrm>
          <a:prstGeom prst="rightBrace">
            <a:avLst>
              <a:gd name="adj1" fmla="val 60870"/>
              <a:gd name="adj2" fmla="val 50000"/>
            </a:avLst>
          </a:prstGeom>
          <a:ln w="381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491811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551348" y="1875448"/>
            <a:ext cx="6254867" cy="1468800"/>
          </a:xfrm>
        </p:spPr>
        <p:txBody>
          <a:bodyPr>
            <a:noAutofit/>
          </a:bodyPr>
          <a:lstStyle/>
          <a:p>
            <a:pPr lvl="0">
              <a:spcBef>
                <a:spcPts val="0"/>
              </a:spcBef>
            </a:pPr>
            <a:r>
              <a:rPr lang="fr-FR" sz="4400" b="1" cap="none" dirty="0" smtClean="0">
                <a:ea typeface="+mn-ea"/>
                <a:cs typeface="+mn-cs"/>
              </a:rPr>
              <a:t>Préfiguration d’une agence régionale de la biodiversité</a:t>
            </a:r>
            <a:endParaRPr lang="fr-FR" sz="4400" b="1" cap="none" dirty="0">
              <a:ea typeface="+mn-ea"/>
              <a:cs typeface="+mn-cs"/>
            </a:endParaRPr>
          </a:p>
        </p:txBody>
      </p:sp>
    </p:spTree>
    <p:extLst>
      <p:ext uri="{BB962C8B-B14F-4D97-AF65-F5344CB8AC3E}">
        <p14:creationId xmlns:p14="http://schemas.microsoft.com/office/powerpoint/2010/main" val="64177093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0172" y="737281"/>
            <a:ext cx="3182257" cy="514576"/>
          </a:xfrm>
        </p:spPr>
        <p:txBody>
          <a:bodyPr>
            <a:normAutofit fontScale="90000"/>
          </a:bodyPr>
          <a:lstStyle/>
          <a:p>
            <a:pPr algn="l"/>
            <a:r>
              <a:rPr lang="fr-FR" sz="3200" b="1" dirty="0" smtClean="0"/>
              <a:t>L’opportunité</a:t>
            </a:r>
            <a:endParaRPr lang="fr-FR" sz="3200" b="1" dirty="0"/>
          </a:p>
        </p:txBody>
      </p:sp>
      <p:sp>
        <p:nvSpPr>
          <p:cNvPr id="4" name="ZoneTexte 3"/>
          <p:cNvSpPr txBox="1"/>
          <p:nvPr/>
        </p:nvSpPr>
        <p:spPr>
          <a:xfrm>
            <a:off x="2376714" y="2149928"/>
            <a:ext cx="8899071" cy="3539430"/>
          </a:xfrm>
          <a:prstGeom prst="rect">
            <a:avLst/>
          </a:prstGeom>
          <a:noFill/>
        </p:spPr>
        <p:txBody>
          <a:bodyPr wrap="square" rtlCol="0">
            <a:spAutoFit/>
          </a:bodyPr>
          <a:lstStyle/>
          <a:p>
            <a:pPr algn="just"/>
            <a:r>
              <a:rPr lang="fr-FR" sz="3200" dirty="0" smtClean="0"/>
              <a:t>La loi n</a:t>
            </a:r>
            <a:r>
              <a:rPr lang="fr-FR" sz="3200" dirty="0"/>
              <a:t>° 2016-1087 du 8 août 2016 pour la reconquête de la biodiversité, de la nature et des paysages</a:t>
            </a:r>
            <a:r>
              <a:rPr lang="fr-FR" sz="3200" b="1" dirty="0"/>
              <a:t> </a:t>
            </a:r>
            <a:r>
              <a:rPr lang="fr-FR" sz="3200" dirty="0" smtClean="0"/>
              <a:t>donne la </a:t>
            </a:r>
            <a:r>
              <a:rPr lang="fr-FR" sz="3200" dirty="0"/>
              <a:t>possibilité aux Régions et à l’AFB de créer conjointement </a:t>
            </a:r>
            <a:r>
              <a:rPr lang="fr-FR" sz="3200" dirty="0" smtClean="0"/>
              <a:t>«</a:t>
            </a:r>
            <a:r>
              <a:rPr lang="fr-FR" sz="3200" dirty="0"/>
              <a:t> agences régionales de la biodiversité  </a:t>
            </a:r>
            <a:r>
              <a:rPr lang="fr-FR" sz="3200" dirty="0" smtClean="0"/>
              <a:t>» par délégation de missions de l’AFB</a:t>
            </a:r>
            <a:r>
              <a:rPr lang="fr-FR" sz="3200" dirty="0" smtClean="0">
                <a:solidFill>
                  <a:schemeClr val="accent2">
                    <a:lumMod val="75000"/>
                  </a:schemeClr>
                </a:solidFill>
              </a:rPr>
              <a:t>… </a:t>
            </a:r>
            <a:r>
              <a:rPr lang="fr-FR" sz="3200" dirty="0">
                <a:solidFill>
                  <a:schemeClr val="accent2">
                    <a:lumMod val="75000"/>
                  </a:schemeClr>
                </a:solidFill>
              </a:rPr>
              <a:t>à l’exception des fonctions de police de </a:t>
            </a:r>
            <a:r>
              <a:rPr lang="fr-FR" sz="3200" dirty="0" smtClean="0">
                <a:solidFill>
                  <a:schemeClr val="accent2">
                    <a:lumMod val="75000"/>
                  </a:schemeClr>
                </a:solidFill>
              </a:rPr>
              <a:t>l’environnement</a:t>
            </a:r>
            <a:r>
              <a:rPr lang="fr-FR" sz="3200" dirty="0">
                <a:solidFill>
                  <a:schemeClr val="accent2">
                    <a:lumMod val="75000"/>
                  </a:schemeClr>
                </a:solidFill>
              </a:rPr>
              <a:t>.</a:t>
            </a:r>
          </a:p>
        </p:txBody>
      </p:sp>
    </p:spTree>
    <p:extLst>
      <p:ext uri="{BB962C8B-B14F-4D97-AF65-F5344CB8AC3E}">
        <p14:creationId xmlns:p14="http://schemas.microsoft.com/office/powerpoint/2010/main" val="321138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0886" y="583065"/>
            <a:ext cx="5558971" cy="859292"/>
          </a:xfrm>
        </p:spPr>
        <p:txBody>
          <a:bodyPr>
            <a:normAutofit/>
          </a:bodyPr>
          <a:lstStyle/>
          <a:p>
            <a:pPr algn="l"/>
            <a:r>
              <a:rPr lang="fr-FR" b="1" dirty="0" smtClean="0"/>
              <a:t>Les objectifs communs</a:t>
            </a:r>
            <a:endParaRPr lang="fr-FR" b="1" dirty="0"/>
          </a:p>
        </p:txBody>
      </p:sp>
      <p:sp>
        <p:nvSpPr>
          <p:cNvPr id="4" name="ZoneTexte 3"/>
          <p:cNvSpPr txBox="1"/>
          <p:nvPr/>
        </p:nvSpPr>
        <p:spPr>
          <a:xfrm>
            <a:off x="2023347" y="2036404"/>
            <a:ext cx="9696939" cy="4493538"/>
          </a:xfrm>
          <a:prstGeom prst="rect">
            <a:avLst/>
          </a:prstGeom>
          <a:noFill/>
        </p:spPr>
        <p:txBody>
          <a:bodyPr wrap="square" rtlCol="0">
            <a:spAutoFit/>
          </a:bodyPr>
          <a:lstStyle/>
          <a:p>
            <a:pPr marL="342900" indent="-342900">
              <a:buFont typeface="Arial"/>
              <a:buChar char="•"/>
            </a:pPr>
            <a:r>
              <a:rPr lang="fr-FR" sz="2600" b="1" dirty="0" smtClean="0"/>
              <a:t>Créer </a:t>
            </a:r>
            <a:r>
              <a:rPr lang="fr-FR" sz="2600" b="1" dirty="0"/>
              <a:t>de la valeur « ajoutée » par rapport à la situation </a:t>
            </a:r>
            <a:r>
              <a:rPr lang="fr-FR" sz="2600" b="1" dirty="0" smtClean="0"/>
              <a:t>actuelle</a:t>
            </a:r>
            <a:endParaRPr lang="fr-FR" sz="2600" dirty="0"/>
          </a:p>
          <a:p>
            <a:pPr marL="342900" lvl="0" indent="-342900">
              <a:buFont typeface="Arial"/>
              <a:buChar char="•"/>
            </a:pPr>
            <a:endParaRPr lang="fr-FR" sz="2600" dirty="0" smtClean="0"/>
          </a:p>
          <a:p>
            <a:pPr marL="342900" lvl="0" indent="-342900">
              <a:buFont typeface="Arial"/>
              <a:buChar char="•"/>
            </a:pPr>
            <a:r>
              <a:rPr lang="fr-FR" sz="2600" b="1" dirty="0" smtClean="0"/>
              <a:t>Assurer </a:t>
            </a:r>
            <a:r>
              <a:rPr lang="fr-FR" sz="2600" b="1" dirty="0"/>
              <a:t>une meilleure coordination</a:t>
            </a:r>
            <a:r>
              <a:rPr lang="fr-FR" sz="2600" dirty="0"/>
              <a:t> de l’action publique en faveur de la biodiversité, </a:t>
            </a:r>
          </a:p>
          <a:p>
            <a:pPr marL="342900" lvl="0" indent="-342900">
              <a:buFont typeface="Arial"/>
              <a:buChar char="•"/>
            </a:pPr>
            <a:endParaRPr lang="fr-FR" sz="2600" dirty="0" smtClean="0"/>
          </a:p>
          <a:p>
            <a:pPr marL="342900" lvl="0" indent="-342900">
              <a:buFont typeface="Arial"/>
              <a:buChar char="•"/>
            </a:pPr>
            <a:r>
              <a:rPr lang="fr-FR" sz="2600" b="1" dirty="0" smtClean="0"/>
              <a:t>Assurer </a:t>
            </a:r>
            <a:r>
              <a:rPr lang="fr-FR" sz="2600" b="1" dirty="0"/>
              <a:t>la mise en œuvre effective </a:t>
            </a:r>
            <a:r>
              <a:rPr lang="fr-FR" sz="2600" b="1" dirty="0" smtClean="0"/>
              <a:t>des plans </a:t>
            </a:r>
            <a:r>
              <a:rPr lang="fr-FR" sz="2600" b="1" dirty="0"/>
              <a:t>d’actions</a:t>
            </a:r>
            <a:r>
              <a:rPr lang="fr-FR" sz="2600" dirty="0"/>
              <a:t> </a:t>
            </a:r>
            <a:r>
              <a:rPr lang="fr-FR" sz="2600" dirty="0" smtClean="0"/>
              <a:t>issues des différents schémas</a:t>
            </a:r>
            <a:endParaRPr lang="fr-FR" sz="2600" dirty="0"/>
          </a:p>
          <a:p>
            <a:pPr marL="342900" lvl="0" indent="-342900">
              <a:buFont typeface="Arial"/>
              <a:buChar char="•"/>
            </a:pPr>
            <a:endParaRPr lang="fr-FR" sz="2600" dirty="0" smtClean="0"/>
          </a:p>
          <a:p>
            <a:pPr marL="342900" lvl="0" indent="-342900">
              <a:buFont typeface="Arial"/>
              <a:buChar char="•"/>
            </a:pPr>
            <a:r>
              <a:rPr lang="fr-FR" sz="2600" b="1" dirty="0" smtClean="0"/>
              <a:t>Améliorer la prise en compte de la </a:t>
            </a:r>
            <a:r>
              <a:rPr lang="fr-FR" sz="2600" b="1" dirty="0"/>
              <a:t>préservation de la biodiversité</a:t>
            </a:r>
            <a:r>
              <a:rPr lang="fr-FR" sz="2600" dirty="0"/>
              <a:t> de l’Archipel dans </a:t>
            </a:r>
            <a:r>
              <a:rPr lang="fr-FR" sz="2600" dirty="0" smtClean="0"/>
              <a:t>l’ensemble des </a:t>
            </a:r>
            <a:r>
              <a:rPr lang="fr-FR" sz="2600" dirty="0"/>
              <a:t>politiques </a:t>
            </a:r>
            <a:r>
              <a:rPr lang="fr-FR" sz="2600" dirty="0" smtClean="0"/>
              <a:t>publiques et à toutes les échelles. </a:t>
            </a:r>
            <a:endParaRPr lang="fr-FR" sz="2600" dirty="0"/>
          </a:p>
        </p:txBody>
      </p:sp>
    </p:spTree>
    <p:extLst>
      <p:ext uri="{BB962C8B-B14F-4D97-AF65-F5344CB8AC3E}">
        <p14:creationId xmlns:p14="http://schemas.microsoft.com/office/powerpoint/2010/main" val="10822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4815" y="437924"/>
            <a:ext cx="6103257" cy="1143000"/>
          </a:xfrm>
        </p:spPr>
        <p:txBody>
          <a:bodyPr>
            <a:normAutofit fontScale="90000"/>
          </a:bodyPr>
          <a:lstStyle/>
          <a:p>
            <a:pPr algn="l"/>
            <a:r>
              <a:rPr lang="fr-FR" b="1" dirty="0" smtClean="0"/>
              <a:t>La méthodologie:</a:t>
            </a:r>
            <a:br>
              <a:rPr lang="fr-FR" b="1" dirty="0" smtClean="0"/>
            </a:br>
            <a:r>
              <a:rPr lang="fr-FR" b="1" dirty="0" smtClean="0"/>
              <a:t>une phase de préfiguration </a:t>
            </a:r>
            <a:endParaRPr lang="fr-FR" b="1" dirty="0"/>
          </a:p>
        </p:txBody>
      </p:sp>
      <p:sp>
        <p:nvSpPr>
          <p:cNvPr id="4" name="ZoneTexte 3"/>
          <p:cNvSpPr txBox="1"/>
          <p:nvPr/>
        </p:nvSpPr>
        <p:spPr>
          <a:xfrm>
            <a:off x="1246784" y="2296904"/>
            <a:ext cx="10945216" cy="830997"/>
          </a:xfrm>
          <a:prstGeom prst="rect">
            <a:avLst/>
          </a:prstGeom>
          <a:noFill/>
        </p:spPr>
        <p:txBody>
          <a:bodyPr wrap="square" rtlCol="0">
            <a:spAutoFit/>
          </a:bodyPr>
          <a:lstStyle/>
          <a:p>
            <a:r>
              <a:rPr lang="fr-FR" sz="2400" dirty="0" smtClean="0"/>
              <a:t>- La signature d’une convention de partenariat pour la préfiguration d’une ARB  entre l’Etat, la Région Guadeloupe et l’Agence Française pour la Biodiversité</a:t>
            </a:r>
          </a:p>
        </p:txBody>
      </p:sp>
      <p:sp>
        <p:nvSpPr>
          <p:cNvPr id="5" name="ZoneTexte 4"/>
          <p:cNvSpPr txBox="1"/>
          <p:nvPr/>
        </p:nvSpPr>
        <p:spPr>
          <a:xfrm>
            <a:off x="1246784" y="3635731"/>
            <a:ext cx="6325771" cy="461665"/>
          </a:xfrm>
          <a:prstGeom prst="rect">
            <a:avLst/>
          </a:prstGeom>
          <a:solidFill>
            <a:schemeClr val="bg1"/>
          </a:solidFill>
        </p:spPr>
        <p:txBody>
          <a:bodyPr wrap="none" rtlCol="0">
            <a:spAutoFit/>
          </a:bodyPr>
          <a:lstStyle/>
          <a:p>
            <a:r>
              <a:rPr lang="fr-FR" sz="2400" dirty="0" smtClean="0"/>
              <a:t>- Une phase de préfiguration de </a:t>
            </a:r>
            <a:r>
              <a:rPr lang="fr-FR" sz="2400" b="1" dirty="0" smtClean="0"/>
              <a:t>18 </a:t>
            </a:r>
            <a:r>
              <a:rPr lang="fr-FR" sz="2400" dirty="0" smtClean="0"/>
              <a:t>mois, </a:t>
            </a:r>
            <a:endParaRPr lang="fr-FR" sz="2400" dirty="0"/>
          </a:p>
        </p:txBody>
      </p:sp>
      <p:sp>
        <p:nvSpPr>
          <p:cNvPr id="3" name="ZoneTexte 2"/>
          <p:cNvSpPr txBox="1"/>
          <p:nvPr/>
        </p:nvSpPr>
        <p:spPr>
          <a:xfrm>
            <a:off x="3130923" y="4458803"/>
            <a:ext cx="6956506" cy="461665"/>
          </a:xfrm>
          <a:prstGeom prst="rect">
            <a:avLst/>
          </a:prstGeom>
          <a:noFill/>
        </p:spPr>
        <p:txBody>
          <a:bodyPr wrap="square" rtlCol="0">
            <a:spAutoFit/>
          </a:bodyPr>
          <a:lstStyle/>
          <a:p>
            <a:r>
              <a:rPr lang="fr-FR" sz="2400" b="1" dirty="0" smtClean="0"/>
              <a:t>Une large concertation durant la période de 18 mois</a:t>
            </a:r>
          </a:p>
        </p:txBody>
      </p:sp>
      <p:pic>
        <p:nvPicPr>
          <p:cNvPr id="6" name="Image 5"/>
          <p:cNvPicPr>
            <a:picLocks noChangeAspect="1"/>
          </p:cNvPicPr>
          <p:nvPr/>
        </p:nvPicPr>
        <p:blipFill>
          <a:blip r:embed="rId2"/>
          <a:stretch>
            <a:fillRect/>
          </a:stretch>
        </p:blipFill>
        <p:spPr>
          <a:xfrm>
            <a:off x="3139903" y="5169010"/>
            <a:ext cx="6806920" cy="1442311"/>
          </a:xfrm>
          <a:prstGeom prst="rect">
            <a:avLst/>
          </a:prstGeom>
        </p:spPr>
      </p:pic>
    </p:spTree>
    <p:extLst>
      <p:ext uri="{BB962C8B-B14F-4D97-AF65-F5344CB8AC3E}">
        <p14:creationId xmlns:p14="http://schemas.microsoft.com/office/powerpoint/2010/main" val="22753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2832394" y="2746950"/>
            <a:ext cx="7104789" cy="2272898"/>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B050"/>
              </a:solidFill>
            </a:endParaRPr>
          </a:p>
        </p:txBody>
      </p:sp>
      <p:sp>
        <p:nvSpPr>
          <p:cNvPr id="4" name="Ellipse 3"/>
          <p:cNvSpPr/>
          <p:nvPr/>
        </p:nvSpPr>
        <p:spPr>
          <a:xfrm>
            <a:off x="4407348" y="3280056"/>
            <a:ext cx="4128459" cy="93610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 name="ZoneTexte 4"/>
          <p:cNvSpPr txBox="1"/>
          <p:nvPr/>
        </p:nvSpPr>
        <p:spPr>
          <a:xfrm>
            <a:off x="5227487" y="3662440"/>
            <a:ext cx="2488182" cy="369332"/>
          </a:xfrm>
          <a:prstGeom prst="rect">
            <a:avLst/>
          </a:prstGeom>
          <a:noFill/>
        </p:spPr>
        <p:txBody>
          <a:bodyPr wrap="none" rtlCol="0">
            <a:spAutoFit/>
          </a:bodyPr>
          <a:lstStyle/>
          <a:p>
            <a:r>
              <a:rPr lang="fr-FR" b="1" dirty="0" smtClean="0">
                <a:solidFill>
                  <a:schemeClr val="accent1"/>
                </a:solidFill>
              </a:rPr>
              <a:t>Région Guadeloupe</a:t>
            </a:r>
            <a:endParaRPr lang="fr-FR" b="1" dirty="0">
              <a:solidFill>
                <a:schemeClr val="accent1"/>
              </a:solidFill>
            </a:endParaRPr>
          </a:p>
        </p:txBody>
      </p:sp>
      <p:cxnSp>
        <p:nvCxnSpPr>
          <p:cNvPr id="7" name="Connecteur en angle 6"/>
          <p:cNvCxnSpPr>
            <a:endCxn id="8" idx="1"/>
          </p:cNvCxnSpPr>
          <p:nvPr/>
        </p:nvCxnSpPr>
        <p:spPr>
          <a:xfrm rot="16200000" flipH="1">
            <a:off x="8215675" y="3947676"/>
            <a:ext cx="1900416" cy="23612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0346484" y="5755319"/>
            <a:ext cx="1967205" cy="646331"/>
          </a:xfrm>
          <a:prstGeom prst="rect">
            <a:avLst/>
          </a:prstGeom>
          <a:noFill/>
        </p:spPr>
        <p:txBody>
          <a:bodyPr wrap="none" rtlCol="0">
            <a:spAutoFit/>
          </a:bodyPr>
          <a:lstStyle/>
          <a:p>
            <a:r>
              <a:rPr lang="fr-FR" b="1" dirty="0" smtClean="0">
                <a:solidFill>
                  <a:schemeClr val="accent1"/>
                </a:solidFill>
              </a:rPr>
              <a:t>Animateur, </a:t>
            </a:r>
          </a:p>
          <a:p>
            <a:r>
              <a:rPr lang="fr-FR" b="1" dirty="0" smtClean="0">
                <a:solidFill>
                  <a:schemeClr val="accent1"/>
                </a:solidFill>
              </a:rPr>
              <a:t>Cofinancement</a:t>
            </a:r>
          </a:p>
        </p:txBody>
      </p:sp>
      <p:sp>
        <p:nvSpPr>
          <p:cNvPr id="11" name="ZoneTexte 10"/>
          <p:cNvSpPr txBox="1"/>
          <p:nvPr/>
        </p:nvSpPr>
        <p:spPr>
          <a:xfrm>
            <a:off x="3518213" y="3693524"/>
            <a:ext cx="601447" cy="369332"/>
          </a:xfrm>
          <a:prstGeom prst="rect">
            <a:avLst/>
          </a:prstGeom>
          <a:noFill/>
        </p:spPr>
        <p:txBody>
          <a:bodyPr wrap="none" rtlCol="0">
            <a:spAutoFit/>
          </a:bodyPr>
          <a:lstStyle/>
          <a:p>
            <a:r>
              <a:rPr lang="fr-FR" b="1" dirty="0" smtClean="0">
                <a:solidFill>
                  <a:schemeClr val="accent4">
                    <a:lumMod val="50000"/>
                  </a:schemeClr>
                </a:solidFill>
              </a:rPr>
              <a:t>AFB</a:t>
            </a:r>
            <a:endParaRPr lang="fr-FR" b="1" dirty="0">
              <a:solidFill>
                <a:schemeClr val="accent4">
                  <a:lumMod val="50000"/>
                </a:schemeClr>
              </a:solidFill>
            </a:endParaRPr>
          </a:p>
        </p:txBody>
      </p:sp>
      <p:sp>
        <p:nvSpPr>
          <p:cNvPr id="12" name="ZoneTexte 11"/>
          <p:cNvSpPr txBox="1"/>
          <p:nvPr/>
        </p:nvSpPr>
        <p:spPr>
          <a:xfrm>
            <a:off x="8746215" y="3433173"/>
            <a:ext cx="758541" cy="369332"/>
          </a:xfrm>
          <a:prstGeom prst="rect">
            <a:avLst/>
          </a:prstGeom>
          <a:noFill/>
        </p:spPr>
        <p:txBody>
          <a:bodyPr wrap="none" rtlCol="0">
            <a:spAutoFit/>
          </a:bodyPr>
          <a:lstStyle/>
          <a:p>
            <a:r>
              <a:rPr lang="fr-FR" b="1" dirty="0" smtClean="0">
                <a:solidFill>
                  <a:schemeClr val="accent4">
                    <a:lumMod val="50000"/>
                  </a:schemeClr>
                </a:solidFill>
              </a:rPr>
              <a:t>DEAL</a:t>
            </a:r>
            <a:endParaRPr lang="fr-FR" b="1" dirty="0">
              <a:solidFill>
                <a:schemeClr val="accent4">
                  <a:lumMod val="50000"/>
                </a:schemeClr>
              </a:solidFill>
            </a:endParaRPr>
          </a:p>
        </p:txBody>
      </p:sp>
      <p:sp>
        <p:nvSpPr>
          <p:cNvPr id="15" name="ZoneTexte 14"/>
          <p:cNvSpPr txBox="1"/>
          <p:nvPr/>
        </p:nvSpPr>
        <p:spPr>
          <a:xfrm>
            <a:off x="10139655" y="1329638"/>
            <a:ext cx="2489713" cy="1200329"/>
          </a:xfrm>
          <a:prstGeom prst="rect">
            <a:avLst/>
          </a:prstGeom>
          <a:noFill/>
        </p:spPr>
        <p:txBody>
          <a:bodyPr wrap="square" rtlCol="0">
            <a:spAutoFit/>
          </a:bodyPr>
          <a:lstStyle/>
          <a:p>
            <a:r>
              <a:rPr lang="fr-FR" b="1" dirty="0" smtClean="0">
                <a:solidFill>
                  <a:srgbClr val="00B050"/>
                </a:solidFill>
              </a:rPr>
              <a:t>COPIL Expertise technique,</a:t>
            </a:r>
          </a:p>
          <a:p>
            <a:r>
              <a:rPr lang="fr-FR" b="1" dirty="0" smtClean="0">
                <a:solidFill>
                  <a:srgbClr val="00B050"/>
                </a:solidFill>
              </a:rPr>
              <a:t>cofinancement </a:t>
            </a:r>
          </a:p>
          <a:p>
            <a:r>
              <a:rPr lang="fr-FR" b="1" dirty="0" smtClean="0">
                <a:solidFill>
                  <a:srgbClr val="00B050"/>
                </a:solidFill>
              </a:rPr>
              <a:t>DECISION</a:t>
            </a:r>
            <a:endParaRPr lang="fr-FR" b="1" dirty="0">
              <a:solidFill>
                <a:srgbClr val="00B050"/>
              </a:solidFill>
            </a:endParaRPr>
          </a:p>
        </p:txBody>
      </p:sp>
      <p:sp>
        <p:nvSpPr>
          <p:cNvPr id="20" name="Ellipse 19"/>
          <p:cNvSpPr/>
          <p:nvPr/>
        </p:nvSpPr>
        <p:spPr>
          <a:xfrm>
            <a:off x="1355903" y="2188599"/>
            <a:ext cx="10276805" cy="3317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cxnSp>
        <p:nvCxnSpPr>
          <p:cNvPr id="23" name="Connecteur en angle 22"/>
          <p:cNvCxnSpPr>
            <a:stCxn id="10" idx="7"/>
            <a:endCxn id="15" idx="1"/>
          </p:cNvCxnSpPr>
          <p:nvPr/>
        </p:nvCxnSpPr>
        <p:spPr>
          <a:xfrm rot="5400000" flipH="1" flipV="1">
            <a:off x="8943181" y="1883334"/>
            <a:ext cx="1150005" cy="1242944"/>
          </a:xfrm>
          <a:prstGeom prst="bentConnector2">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a:stCxn id="20" idx="1"/>
          </p:cNvCxnSpPr>
          <p:nvPr/>
        </p:nvCxnSpPr>
        <p:spPr>
          <a:xfrm rot="16200000" flipV="1">
            <a:off x="2203156" y="2016614"/>
            <a:ext cx="770604" cy="544897"/>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008270" y="1523405"/>
            <a:ext cx="4376519" cy="369332"/>
          </a:xfrm>
          <a:prstGeom prst="rect">
            <a:avLst/>
          </a:prstGeom>
          <a:noFill/>
        </p:spPr>
        <p:txBody>
          <a:bodyPr wrap="none" rtlCol="0">
            <a:spAutoFit/>
          </a:bodyPr>
          <a:lstStyle/>
          <a:p>
            <a:r>
              <a:rPr lang="fr-FR" b="1" dirty="0" smtClean="0">
                <a:solidFill>
                  <a:srgbClr val="FF0000"/>
                </a:solidFill>
              </a:rPr>
              <a:t>COTECH: contributions et consultation</a:t>
            </a:r>
            <a:endParaRPr lang="fr-FR" b="1" dirty="0">
              <a:solidFill>
                <a:srgbClr val="FF0000"/>
              </a:solidFill>
            </a:endParaRPr>
          </a:p>
        </p:txBody>
      </p:sp>
      <p:sp>
        <p:nvSpPr>
          <p:cNvPr id="29" name="ZoneTexte 28"/>
          <p:cNvSpPr txBox="1"/>
          <p:nvPr/>
        </p:nvSpPr>
        <p:spPr>
          <a:xfrm>
            <a:off x="7599203" y="2345301"/>
            <a:ext cx="769763" cy="369332"/>
          </a:xfrm>
          <a:prstGeom prst="rect">
            <a:avLst/>
          </a:prstGeom>
          <a:noFill/>
        </p:spPr>
        <p:txBody>
          <a:bodyPr wrap="none" rtlCol="0">
            <a:spAutoFit/>
          </a:bodyPr>
          <a:lstStyle/>
          <a:p>
            <a:r>
              <a:rPr lang="fr-FR" b="1" dirty="0" smtClean="0">
                <a:solidFill>
                  <a:schemeClr val="accent2">
                    <a:lumMod val="50000"/>
                  </a:schemeClr>
                </a:solidFill>
              </a:rPr>
              <a:t>AMG</a:t>
            </a:r>
            <a:endParaRPr lang="fr-FR" b="1" dirty="0">
              <a:solidFill>
                <a:schemeClr val="accent2">
                  <a:lumMod val="50000"/>
                </a:schemeClr>
              </a:solidFill>
            </a:endParaRPr>
          </a:p>
        </p:txBody>
      </p:sp>
      <p:sp>
        <p:nvSpPr>
          <p:cNvPr id="30" name="ZoneTexte 29"/>
          <p:cNvSpPr txBox="1"/>
          <p:nvPr/>
        </p:nvSpPr>
        <p:spPr>
          <a:xfrm>
            <a:off x="3692104" y="2505315"/>
            <a:ext cx="742511" cy="369332"/>
          </a:xfrm>
          <a:prstGeom prst="rect">
            <a:avLst/>
          </a:prstGeom>
          <a:noFill/>
        </p:spPr>
        <p:txBody>
          <a:bodyPr wrap="none" rtlCol="0">
            <a:spAutoFit/>
          </a:bodyPr>
          <a:lstStyle/>
          <a:p>
            <a:r>
              <a:rPr lang="fr-FR" b="1" dirty="0" err="1" smtClean="0">
                <a:solidFill>
                  <a:schemeClr val="accent2">
                    <a:lumMod val="50000"/>
                  </a:schemeClr>
                </a:solidFill>
              </a:rPr>
              <a:t>Dépt</a:t>
            </a:r>
            <a:endParaRPr lang="fr-FR" b="1" dirty="0">
              <a:solidFill>
                <a:schemeClr val="accent2">
                  <a:lumMod val="50000"/>
                </a:schemeClr>
              </a:solidFill>
            </a:endParaRPr>
          </a:p>
        </p:txBody>
      </p:sp>
      <p:sp>
        <p:nvSpPr>
          <p:cNvPr id="31" name="ZoneTexte 30"/>
          <p:cNvSpPr txBox="1"/>
          <p:nvPr/>
        </p:nvSpPr>
        <p:spPr>
          <a:xfrm>
            <a:off x="1824122" y="3379054"/>
            <a:ext cx="806631" cy="369332"/>
          </a:xfrm>
          <a:prstGeom prst="rect">
            <a:avLst/>
          </a:prstGeom>
          <a:noFill/>
        </p:spPr>
        <p:txBody>
          <a:bodyPr wrap="none" rtlCol="0">
            <a:spAutoFit/>
          </a:bodyPr>
          <a:lstStyle/>
          <a:p>
            <a:r>
              <a:rPr lang="fr-FR" b="1" dirty="0" smtClean="0">
                <a:solidFill>
                  <a:schemeClr val="accent2">
                    <a:lumMod val="50000"/>
                  </a:schemeClr>
                </a:solidFill>
              </a:rPr>
              <a:t>CCEE</a:t>
            </a:r>
            <a:endParaRPr lang="fr-FR" b="1" dirty="0">
              <a:solidFill>
                <a:schemeClr val="accent2">
                  <a:lumMod val="50000"/>
                </a:schemeClr>
              </a:solidFill>
            </a:endParaRPr>
          </a:p>
        </p:txBody>
      </p:sp>
      <p:sp>
        <p:nvSpPr>
          <p:cNvPr id="32" name="ZoneTexte 31"/>
          <p:cNvSpPr txBox="1"/>
          <p:nvPr/>
        </p:nvSpPr>
        <p:spPr>
          <a:xfrm>
            <a:off x="10146767" y="3693524"/>
            <a:ext cx="1037463" cy="369332"/>
          </a:xfrm>
          <a:prstGeom prst="rect">
            <a:avLst/>
          </a:prstGeom>
          <a:noFill/>
        </p:spPr>
        <p:txBody>
          <a:bodyPr wrap="none" rtlCol="0">
            <a:spAutoFit/>
          </a:bodyPr>
          <a:lstStyle/>
          <a:p>
            <a:r>
              <a:rPr lang="fr-FR" b="1" dirty="0" smtClean="0">
                <a:solidFill>
                  <a:schemeClr val="accent2">
                    <a:lumMod val="50000"/>
                  </a:schemeClr>
                </a:solidFill>
              </a:rPr>
              <a:t>F </a:t>
            </a:r>
            <a:r>
              <a:rPr lang="fr-FR" b="1" dirty="0" err="1" smtClean="0">
                <a:solidFill>
                  <a:schemeClr val="accent2">
                    <a:lumMod val="50000"/>
                  </a:schemeClr>
                </a:solidFill>
              </a:rPr>
              <a:t>Louisy</a:t>
            </a:r>
            <a:endParaRPr lang="fr-FR" b="1" dirty="0">
              <a:solidFill>
                <a:schemeClr val="accent2">
                  <a:lumMod val="50000"/>
                </a:schemeClr>
              </a:solidFill>
            </a:endParaRPr>
          </a:p>
        </p:txBody>
      </p:sp>
      <p:sp>
        <p:nvSpPr>
          <p:cNvPr id="33" name="ZoneTexte 32"/>
          <p:cNvSpPr txBox="1"/>
          <p:nvPr/>
        </p:nvSpPr>
        <p:spPr>
          <a:xfrm>
            <a:off x="5739355" y="5003880"/>
            <a:ext cx="1338828" cy="369332"/>
          </a:xfrm>
          <a:prstGeom prst="rect">
            <a:avLst/>
          </a:prstGeom>
          <a:noFill/>
        </p:spPr>
        <p:txBody>
          <a:bodyPr wrap="none" rtlCol="0">
            <a:spAutoFit/>
          </a:bodyPr>
          <a:lstStyle/>
          <a:p>
            <a:r>
              <a:rPr lang="fr-FR" b="1" dirty="0" smtClean="0">
                <a:solidFill>
                  <a:schemeClr val="accent2">
                    <a:lumMod val="50000"/>
                  </a:schemeClr>
                </a:solidFill>
              </a:rPr>
              <a:t>P Obertan</a:t>
            </a:r>
            <a:endParaRPr lang="fr-FR" b="1" dirty="0">
              <a:solidFill>
                <a:schemeClr val="accent2">
                  <a:lumMod val="50000"/>
                </a:schemeClr>
              </a:solidFill>
            </a:endParaRPr>
          </a:p>
        </p:txBody>
      </p:sp>
      <p:cxnSp>
        <p:nvCxnSpPr>
          <p:cNvPr id="6" name="Connecteur droit avec flèche 5"/>
          <p:cNvCxnSpPr>
            <a:endCxn id="20" idx="3"/>
          </p:cNvCxnSpPr>
          <p:nvPr/>
        </p:nvCxnSpPr>
        <p:spPr>
          <a:xfrm flipV="1">
            <a:off x="1811738" y="5019848"/>
            <a:ext cx="1049168" cy="942516"/>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737238" y="5980413"/>
            <a:ext cx="3799438" cy="369332"/>
          </a:xfrm>
          <a:prstGeom prst="rect">
            <a:avLst/>
          </a:prstGeom>
          <a:solidFill>
            <a:schemeClr val="bg1"/>
          </a:solidFill>
          <a:ln>
            <a:solidFill>
              <a:srgbClr val="FF0000"/>
            </a:solidFill>
          </a:ln>
        </p:spPr>
        <p:txBody>
          <a:bodyPr wrap="none" rtlCol="0">
            <a:spAutoFit/>
          </a:bodyPr>
          <a:lstStyle/>
          <a:p>
            <a:r>
              <a:rPr lang="fr-FR" b="1" dirty="0" smtClean="0">
                <a:solidFill>
                  <a:srgbClr val="FF0000"/>
                </a:solidFill>
              </a:rPr>
              <a:t>EXPERTS, gestionnaires d’espace</a:t>
            </a:r>
            <a:endParaRPr lang="fr-FR" b="1" dirty="0">
              <a:solidFill>
                <a:srgbClr val="FF0000"/>
              </a:solidFill>
            </a:endParaRPr>
          </a:p>
        </p:txBody>
      </p:sp>
      <p:sp>
        <p:nvSpPr>
          <p:cNvPr id="22" name="ZoneTexte 21"/>
          <p:cNvSpPr txBox="1"/>
          <p:nvPr/>
        </p:nvSpPr>
        <p:spPr>
          <a:xfrm>
            <a:off x="2192592" y="4193068"/>
            <a:ext cx="987515" cy="369332"/>
          </a:xfrm>
          <a:prstGeom prst="rect">
            <a:avLst/>
          </a:prstGeom>
          <a:noFill/>
        </p:spPr>
        <p:txBody>
          <a:bodyPr wrap="square" rtlCol="0">
            <a:spAutoFit/>
          </a:bodyPr>
          <a:lstStyle/>
          <a:p>
            <a:r>
              <a:rPr lang="fr-FR" b="1" dirty="0" smtClean="0">
                <a:solidFill>
                  <a:schemeClr val="accent2">
                    <a:lumMod val="50000"/>
                  </a:schemeClr>
                </a:solidFill>
              </a:rPr>
              <a:t>CEB</a:t>
            </a:r>
            <a:endParaRPr lang="fr-FR" b="1" dirty="0">
              <a:solidFill>
                <a:schemeClr val="accent2">
                  <a:lumMod val="50000"/>
                </a:schemeClr>
              </a:solidFill>
            </a:endParaRPr>
          </a:p>
        </p:txBody>
      </p:sp>
      <p:sp>
        <p:nvSpPr>
          <p:cNvPr id="24" name="ZoneTexte 23"/>
          <p:cNvSpPr txBox="1"/>
          <p:nvPr/>
        </p:nvSpPr>
        <p:spPr>
          <a:xfrm>
            <a:off x="10092874" y="3063841"/>
            <a:ext cx="987515" cy="369332"/>
          </a:xfrm>
          <a:prstGeom prst="rect">
            <a:avLst/>
          </a:prstGeom>
          <a:noFill/>
        </p:spPr>
        <p:txBody>
          <a:bodyPr wrap="square" rtlCol="0">
            <a:spAutoFit/>
          </a:bodyPr>
          <a:lstStyle/>
          <a:p>
            <a:r>
              <a:rPr lang="fr-FR" b="1" dirty="0" err="1" smtClean="0">
                <a:solidFill>
                  <a:schemeClr val="accent2">
                    <a:lumMod val="50000"/>
                  </a:schemeClr>
                </a:solidFill>
              </a:rPr>
              <a:t>EPCIqq</a:t>
            </a:r>
            <a:endParaRPr lang="fr-FR" b="1" dirty="0">
              <a:solidFill>
                <a:schemeClr val="accent2">
                  <a:lumMod val="50000"/>
                </a:schemeClr>
              </a:solidFill>
            </a:endParaRPr>
          </a:p>
        </p:txBody>
      </p:sp>
      <p:sp>
        <p:nvSpPr>
          <p:cNvPr id="26" name="Titre 1"/>
          <p:cNvSpPr>
            <a:spLocks noGrp="1"/>
          </p:cNvSpPr>
          <p:nvPr>
            <p:ph type="title"/>
          </p:nvPr>
        </p:nvSpPr>
        <p:spPr>
          <a:xfrm>
            <a:off x="2377193" y="525466"/>
            <a:ext cx="8281736" cy="835247"/>
          </a:xfrm>
        </p:spPr>
        <p:txBody>
          <a:bodyPr>
            <a:normAutofit/>
          </a:bodyPr>
          <a:lstStyle/>
          <a:p>
            <a:pPr algn="l"/>
            <a:r>
              <a:rPr lang="fr-FR" b="1" dirty="0" smtClean="0"/>
              <a:t>Gouvernance de la préfiguration</a:t>
            </a:r>
            <a:endParaRPr lang="fr-FR" b="1" dirty="0"/>
          </a:p>
        </p:txBody>
      </p:sp>
    </p:spTree>
    <p:extLst>
      <p:ext uri="{BB962C8B-B14F-4D97-AF65-F5344CB8AC3E}">
        <p14:creationId xmlns:p14="http://schemas.microsoft.com/office/powerpoint/2010/main" val="331181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1997" y="698500"/>
            <a:ext cx="8911687" cy="716643"/>
          </a:xfrm>
        </p:spPr>
        <p:txBody>
          <a:bodyPr>
            <a:normAutofit fontScale="90000"/>
          </a:bodyPr>
          <a:lstStyle/>
          <a:p>
            <a:pPr algn="l"/>
            <a:r>
              <a:rPr lang="fr-FR" b="1" dirty="0" smtClean="0"/>
              <a:t>Livrables à l’issue de la pr</a:t>
            </a:r>
            <a:r>
              <a:rPr lang="fr-FR" b="1" dirty="0"/>
              <a:t>é</a:t>
            </a:r>
            <a:r>
              <a:rPr lang="fr-FR" b="1" dirty="0" smtClean="0"/>
              <a:t>figuration</a:t>
            </a:r>
            <a:endParaRPr lang="fr-FR" b="1" dirty="0"/>
          </a:p>
        </p:txBody>
      </p:sp>
      <p:sp>
        <p:nvSpPr>
          <p:cNvPr id="3" name="Espace réservé du contenu 2"/>
          <p:cNvSpPr>
            <a:spLocks noGrp="1"/>
          </p:cNvSpPr>
          <p:nvPr>
            <p:ph idx="1"/>
          </p:nvPr>
        </p:nvSpPr>
        <p:spPr>
          <a:xfrm>
            <a:off x="1612669" y="1795549"/>
            <a:ext cx="10579331" cy="4771506"/>
          </a:xfrm>
          <a:noFill/>
        </p:spPr>
        <p:txBody>
          <a:bodyPr>
            <a:normAutofit/>
          </a:bodyPr>
          <a:lstStyle/>
          <a:p>
            <a:r>
              <a:rPr lang="fr-FR" b="1" dirty="0" smtClean="0"/>
              <a:t>L'objet </a:t>
            </a:r>
            <a:r>
              <a:rPr lang="fr-FR" dirty="0"/>
              <a:t>de l'Agence Régionale de la </a:t>
            </a:r>
            <a:r>
              <a:rPr lang="fr-FR" dirty="0" smtClean="0"/>
              <a:t>Biodiversité,</a:t>
            </a:r>
            <a:endParaRPr lang="fr-FR" dirty="0"/>
          </a:p>
          <a:p>
            <a:endParaRPr lang="fr-FR" dirty="0"/>
          </a:p>
          <a:p>
            <a:r>
              <a:rPr lang="fr-FR" b="1" dirty="0" smtClean="0"/>
              <a:t>Le </a:t>
            </a:r>
            <a:r>
              <a:rPr lang="fr-FR" b="1" dirty="0"/>
              <a:t>statut juridique </a:t>
            </a:r>
            <a:r>
              <a:rPr lang="fr-FR" dirty="0"/>
              <a:t>de l'agence régionale pour la </a:t>
            </a:r>
            <a:r>
              <a:rPr lang="fr-FR" dirty="0" smtClean="0"/>
              <a:t>biodiversité</a:t>
            </a:r>
            <a:r>
              <a:rPr lang="fr-FR" dirty="0"/>
              <a:t>,</a:t>
            </a:r>
          </a:p>
          <a:p>
            <a:pPr lvl="0"/>
            <a:endParaRPr lang="fr-FR" dirty="0" smtClean="0"/>
          </a:p>
          <a:p>
            <a:r>
              <a:rPr lang="fr-FR" b="1" dirty="0" smtClean="0"/>
              <a:t>Les </a:t>
            </a:r>
            <a:r>
              <a:rPr lang="fr-FR" b="1" dirty="0"/>
              <a:t>modalités d'organisation </a:t>
            </a:r>
            <a:r>
              <a:rPr lang="fr-FR" dirty="0"/>
              <a:t>et de fonctionnement à horizon trois ans</a:t>
            </a:r>
            <a:r>
              <a:rPr lang="fr-FR" dirty="0" smtClean="0"/>
              <a:t>,</a:t>
            </a:r>
          </a:p>
          <a:p>
            <a:endParaRPr lang="fr-FR" b="1" dirty="0"/>
          </a:p>
          <a:p>
            <a:r>
              <a:rPr lang="fr-FR" b="1" dirty="0" smtClean="0"/>
              <a:t>Les budgets </a:t>
            </a:r>
            <a:r>
              <a:rPr lang="fr-FR" dirty="0" smtClean="0"/>
              <a:t>à 3 ans, </a:t>
            </a:r>
          </a:p>
          <a:p>
            <a:endParaRPr lang="fr-FR" dirty="0"/>
          </a:p>
        </p:txBody>
      </p:sp>
    </p:spTree>
    <p:extLst>
      <p:ext uri="{BB962C8B-B14F-4D97-AF65-F5344CB8AC3E}">
        <p14:creationId xmlns:p14="http://schemas.microsoft.com/office/powerpoint/2010/main" val="106724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83216" y="669534"/>
            <a:ext cx="28232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3200" b="1" dirty="0" smtClean="0">
                <a:latin typeface="+mj-lt"/>
              </a:rPr>
              <a:t>Ordre du jour</a:t>
            </a:r>
            <a:endParaRPr lang="fr-FR" sz="3200" dirty="0">
              <a:latin typeface="+mj-lt"/>
            </a:endParaRPr>
          </a:p>
        </p:txBody>
      </p:sp>
      <p:sp>
        <p:nvSpPr>
          <p:cNvPr id="4099" name="Text Box 3"/>
          <p:cNvSpPr txBox="1">
            <a:spLocks noChangeArrowheads="1"/>
          </p:cNvSpPr>
          <p:nvPr/>
        </p:nvSpPr>
        <p:spPr bwMode="auto">
          <a:xfrm>
            <a:off x="2055632" y="1699462"/>
            <a:ext cx="8832981" cy="4609306"/>
          </a:xfrm>
          <a:prstGeom prst="rect">
            <a:avLst/>
          </a:prstGeom>
          <a:noFill/>
          <a:ln>
            <a:noFill/>
          </a:ln>
          <a:effectLst/>
          <a:extLst>
            <a:ext uri="{909E8E84-426E-40DD-AFC4-6F175D3DCCD1}">
              <a14:hiddenFill xmlns:a14="http://schemas.microsoft.com/office/drawing/2010/main">
                <a:solidFill>
                  <a:schemeClr val="bg1">
                    <a:alpha val="79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eaLnBrk="1" hangingPunct="1">
              <a:buFontTx/>
              <a:buChar char="-"/>
            </a:pPr>
            <a:r>
              <a:rPr lang="fr-FR" sz="2000" dirty="0" smtClean="0">
                <a:latin typeface="+mj-lt"/>
              </a:rPr>
              <a:t>Introductions protocolaires</a:t>
            </a:r>
          </a:p>
          <a:p>
            <a:pPr marL="342900" indent="-342900" algn="just" eaLnBrk="1" hangingPunct="1">
              <a:buFontTx/>
              <a:buChar char="-"/>
            </a:pPr>
            <a:endParaRPr lang="fr-FR" sz="2000" dirty="0">
              <a:latin typeface="+mj-lt"/>
            </a:endParaRPr>
          </a:p>
          <a:p>
            <a:pPr marL="342900" indent="-342900" algn="just" eaLnBrk="1" hangingPunct="1">
              <a:buFontTx/>
              <a:buChar char="-"/>
            </a:pPr>
            <a:r>
              <a:rPr lang="fr-FR" sz="2000" dirty="0" smtClean="0">
                <a:latin typeface="+mj-lt"/>
              </a:rPr>
              <a:t>Présentation de la phase de préfiguration de l’agence régionale de la biodiversité, </a:t>
            </a:r>
          </a:p>
          <a:p>
            <a:pPr marL="342900" indent="-342900" algn="just" eaLnBrk="1" hangingPunct="1">
              <a:buFontTx/>
              <a:buChar char="-"/>
            </a:pPr>
            <a:endParaRPr lang="fr-FR" sz="2000" dirty="0">
              <a:latin typeface="+mj-lt"/>
            </a:endParaRPr>
          </a:p>
          <a:p>
            <a:pPr marL="342900" indent="-342900" algn="just" eaLnBrk="1" hangingPunct="1">
              <a:buFontTx/>
              <a:buChar char="-"/>
            </a:pPr>
            <a:r>
              <a:rPr lang="fr-FR" sz="2000" dirty="0" smtClean="0">
                <a:latin typeface="+mj-lt"/>
              </a:rPr>
              <a:t>Présentation des membres du comité technique de préfiguration, </a:t>
            </a:r>
          </a:p>
          <a:p>
            <a:pPr marL="342900" indent="-342900" algn="just" eaLnBrk="1" hangingPunct="1">
              <a:buFontTx/>
              <a:buChar char="-"/>
            </a:pPr>
            <a:endParaRPr lang="fr-FR" sz="2000" dirty="0">
              <a:latin typeface="+mj-lt"/>
            </a:endParaRPr>
          </a:p>
          <a:p>
            <a:pPr marL="342900" indent="-342900" algn="just" eaLnBrk="1" hangingPunct="1">
              <a:buFontTx/>
              <a:buChar char="-"/>
            </a:pPr>
            <a:r>
              <a:rPr lang="fr-FR" sz="2000" dirty="0" smtClean="0">
                <a:latin typeface="+mj-lt"/>
              </a:rPr>
              <a:t>Présentation de l’opération « territoires engagés pour la nature »</a:t>
            </a:r>
          </a:p>
          <a:p>
            <a:pPr marL="342900" indent="-342900" algn="just" eaLnBrk="1" hangingPunct="1">
              <a:buFontTx/>
              <a:buChar char="-"/>
            </a:pPr>
            <a:endParaRPr lang="fr-FR" sz="2000" dirty="0">
              <a:latin typeface="+mj-lt"/>
            </a:endParaRPr>
          </a:p>
          <a:p>
            <a:pPr marL="342900" indent="-342900" algn="just" eaLnBrk="1" hangingPunct="1">
              <a:buFontTx/>
              <a:buChar char="-"/>
            </a:pPr>
            <a:r>
              <a:rPr lang="fr-FR" sz="2000" dirty="0" smtClean="0">
                <a:latin typeface="+mj-lt"/>
              </a:rPr>
              <a:t>Un exemple de démarche territoriale pour la biodiversité : Morne à l’Eau, meilleure petite ville française pour la biodiversité »</a:t>
            </a:r>
          </a:p>
          <a:p>
            <a:pPr marL="342900" indent="-342900" algn="just" eaLnBrk="1" hangingPunct="1">
              <a:buFontTx/>
              <a:buChar char="-"/>
            </a:pPr>
            <a:endParaRPr lang="fr-FR" sz="2000" dirty="0">
              <a:latin typeface="+mj-lt"/>
            </a:endParaRPr>
          </a:p>
          <a:p>
            <a:pPr marL="342900" indent="-342900" algn="just" eaLnBrk="1" hangingPunct="1">
              <a:buFontTx/>
              <a:buChar char="-"/>
            </a:pPr>
            <a:r>
              <a:rPr lang="fr-FR" sz="2000" dirty="0" smtClean="0">
                <a:latin typeface="+mj-lt"/>
              </a:rPr>
              <a:t>Signature de la convention de partenariat AFB-Etat-Région</a:t>
            </a:r>
          </a:p>
          <a:p>
            <a:pPr marL="342900" indent="-342900" algn="just" eaLnBrk="1" hangingPunct="1">
              <a:buFontTx/>
              <a:buChar char="-"/>
            </a:pPr>
            <a:endParaRPr lang="fr-FR" sz="2000" dirty="0">
              <a:latin typeface="+mj-lt"/>
            </a:endParaRPr>
          </a:p>
          <a:p>
            <a:pPr marL="342900" indent="-342900" algn="just" eaLnBrk="1" hangingPunct="1">
              <a:buFontTx/>
              <a:buChar char="-"/>
            </a:pPr>
            <a:endParaRPr lang="fr-FR" sz="2000" dirty="0">
              <a:latin typeface="+mj-lt"/>
            </a:endParaRPr>
          </a:p>
        </p:txBody>
      </p:sp>
    </p:spTree>
    <p:extLst>
      <p:ext uri="{BB962C8B-B14F-4D97-AF65-F5344CB8AC3E}">
        <p14:creationId xmlns:p14="http://schemas.microsoft.com/office/powerpoint/2010/main" val="855288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1497" y="498927"/>
            <a:ext cx="8911687" cy="916215"/>
          </a:xfrm>
        </p:spPr>
        <p:txBody>
          <a:bodyPr/>
          <a:lstStyle/>
          <a:p>
            <a:r>
              <a:rPr lang="fr-FR" b="1" dirty="0" smtClean="0"/>
              <a:t>Budget de la phase de préfiguration</a:t>
            </a:r>
            <a:endParaRPr lang="fr-FR"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258" y="2985564"/>
            <a:ext cx="11756221" cy="2183560"/>
          </a:xfrm>
          <a:prstGeom prst="rect">
            <a:avLst/>
          </a:prstGeom>
          <a:solidFill>
            <a:schemeClr val="bg1"/>
          </a:solidFill>
          <a:ln w="3175">
            <a:noFill/>
          </a:ln>
          <a:effectLst/>
        </p:spPr>
      </p:pic>
      <p:sp>
        <p:nvSpPr>
          <p:cNvPr id="8" name="ZoneTexte 7"/>
          <p:cNvSpPr txBox="1"/>
          <p:nvPr/>
        </p:nvSpPr>
        <p:spPr>
          <a:xfrm>
            <a:off x="2000007" y="1873770"/>
            <a:ext cx="6261651" cy="523220"/>
          </a:xfrm>
          <a:prstGeom prst="rect">
            <a:avLst/>
          </a:prstGeom>
          <a:noFill/>
        </p:spPr>
        <p:txBody>
          <a:bodyPr wrap="none" rtlCol="0">
            <a:spAutoFit/>
          </a:bodyPr>
          <a:lstStyle/>
          <a:p>
            <a:r>
              <a:rPr lang="fr-FR" sz="2800" dirty="0" smtClean="0"/>
              <a:t>Un budget global de 435 500 euros</a:t>
            </a:r>
            <a:endParaRPr lang="fr-FR" sz="2800" dirty="0"/>
          </a:p>
        </p:txBody>
      </p:sp>
    </p:spTree>
    <p:extLst>
      <p:ext uri="{BB962C8B-B14F-4D97-AF65-F5344CB8AC3E}">
        <p14:creationId xmlns:p14="http://schemas.microsoft.com/office/powerpoint/2010/main" val="307665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083232" y="2007534"/>
            <a:ext cx="6167482" cy="1468800"/>
          </a:xfrm>
        </p:spPr>
        <p:txBody>
          <a:bodyPr>
            <a:noAutofit/>
          </a:bodyPr>
          <a:lstStyle/>
          <a:p>
            <a:pPr lvl="0">
              <a:spcBef>
                <a:spcPts val="0"/>
              </a:spcBef>
            </a:pPr>
            <a:r>
              <a:rPr lang="fr-FR" sz="4400" b="1" cap="none" dirty="0" smtClean="0">
                <a:ea typeface="+mn-ea"/>
                <a:cs typeface="+mn-cs"/>
              </a:rPr>
              <a:t>Devenir un territoire engagé pour </a:t>
            </a:r>
            <a:r>
              <a:rPr lang="fr-FR" sz="4400" b="1" cap="none" dirty="0" smtClean="0">
                <a:ea typeface="+mn-ea"/>
                <a:cs typeface="+mn-cs"/>
              </a:rPr>
              <a:t>la nature</a:t>
            </a:r>
            <a:endParaRPr lang="fr-FR" sz="4400" b="1" cap="none" dirty="0">
              <a:ea typeface="+mn-ea"/>
              <a:cs typeface="+mn-cs"/>
            </a:endParaRPr>
          </a:p>
        </p:txBody>
      </p:sp>
      <p:pic>
        <p:nvPicPr>
          <p:cNvPr id="6" name="Image 2" descr="Description : C:\Users\jdancois\Desktop\Logo_region-guadeloup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623" y="4741175"/>
            <a:ext cx="1211842" cy="123607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030" y="4823328"/>
            <a:ext cx="2514837" cy="112582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9" descr="Description : C:\Users\jdancois\Desktop\LOGO_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1543" y="4960238"/>
            <a:ext cx="1357919" cy="79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32989"/>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5333" y="1161604"/>
            <a:ext cx="5585477" cy="2099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5316" y="2164027"/>
            <a:ext cx="2532755" cy="8965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01" y="1845310"/>
            <a:ext cx="1186140" cy="13092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4184908" y="1335434"/>
            <a:ext cx="5166326" cy="707886"/>
          </a:xfrm>
          <a:prstGeom prst="rect">
            <a:avLst/>
          </a:prstGeom>
          <a:noFill/>
        </p:spPr>
        <p:txBody>
          <a:bodyPr wrap="square" rtlCol="0">
            <a:spAutoFit/>
          </a:bodyPr>
          <a:lstStyle/>
          <a:p>
            <a:pPr algn="ctr"/>
            <a:r>
              <a:rPr lang="fr-FR" sz="2000" b="1" dirty="0" smtClean="0">
                <a:solidFill>
                  <a:schemeClr val="bg1"/>
                </a:solidFill>
              </a:rPr>
              <a:t>Protocole d’Alliance pour une mobilisation commune </a:t>
            </a:r>
            <a:endParaRPr lang="fr-FR" sz="2000" b="1" dirty="0">
              <a:solidFill>
                <a:schemeClr val="bg1"/>
              </a:solidFill>
            </a:endParaRPr>
          </a:p>
        </p:txBody>
      </p:sp>
      <p:pic>
        <p:nvPicPr>
          <p:cNvPr id="5127" name="Picture 7" descr="Résultat de recherche d'images pour &quot;afb&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538" y="3711028"/>
            <a:ext cx="2784309" cy="75090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417092" y="504677"/>
            <a:ext cx="9458233" cy="584775"/>
          </a:xfrm>
          <a:prstGeom prst="rect">
            <a:avLst/>
          </a:prstGeom>
          <a:noFill/>
        </p:spPr>
        <p:txBody>
          <a:bodyPr wrap="square" rtlCol="0">
            <a:spAutoFit/>
          </a:bodyPr>
          <a:lstStyle/>
          <a:p>
            <a:r>
              <a:rPr lang="fr-FR" sz="3200" b="1" dirty="0" smtClean="0"/>
              <a:t>Qu’est-ce que « Territoires engagés pour la nature »?</a:t>
            </a:r>
            <a:endParaRPr lang="fr-FR" sz="3200" b="1" dirty="0"/>
          </a:p>
        </p:txBody>
      </p:sp>
      <p:pic>
        <p:nvPicPr>
          <p:cNvPr id="19" name="Image 2" descr="Description : C:\Users\jdancois\Desktop\Logo_region-guadeloupe.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6102" y="3208857"/>
            <a:ext cx="1634737" cy="166743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2268186" y="4930606"/>
            <a:ext cx="9797143" cy="1138773"/>
          </a:xfrm>
          <a:prstGeom prst="rect">
            <a:avLst/>
          </a:prstGeom>
          <a:noFill/>
        </p:spPr>
        <p:txBody>
          <a:bodyPr wrap="square" rtlCol="0">
            <a:spAutoFit/>
          </a:bodyPr>
          <a:lstStyle/>
          <a:p>
            <a:pPr algn="just"/>
            <a:r>
              <a:rPr lang="fr-FR" sz="2400" b="1" dirty="0" smtClean="0"/>
              <a:t>TEN </a:t>
            </a:r>
            <a:r>
              <a:rPr lang="fr-FR" sz="2200" dirty="0" smtClean="0"/>
              <a:t>est un </a:t>
            </a:r>
            <a:r>
              <a:rPr lang="fr-FR" sz="2200" dirty="0"/>
              <a:t>dispositif d’ingénierie </a:t>
            </a:r>
            <a:r>
              <a:rPr lang="fr-FR" sz="2200" dirty="0" smtClean="0"/>
              <a:t>territoriale visant à faire émerger, reconnaître, et accompagner l’engagement des collectivités à l’échelle de la commune ou intercommunale</a:t>
            </a:r>
          </a:p>
        </p:txBody>
      </p:sp>
      <p:pic>
        <p:nvPicPr>
          <p:cNvPr id="2" name="Image 1"/>
          <p:cNvPicPr>
            <a:picLocks noChangeAspect="1"/>
          </p:cNvPicPr>
          <p:nvPr/>
        </p:nvPicPr>
        <p:blipFill>
          <a:blip r:embed="rId6"/>
          <a:stretch>
            <a:fillRect/>
          </a:stretch>
        </p:blipFill>
        <p:spPr>
          <a:xfrm>
            <a:off x="2155233" y="5956814"/>
            <a:ext cx="9477228" cy="926672"/>
          </a:xfrm>
          <a:prstGeom prst="rect">
            <a:avLst/>
          </a:prstGeom>
        </p:spPr>
      </p:pic>
    </p:spTree>
    <p:extLst>
      <p:ext uri="{BB962C8B-B14F-4D97-AF65-F5344CB8AC3E}">
        <p14:creationId xmlns:p14="http://schemas.microsoft.com/office/powerpoint/2010/main" val="122068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1" y="1667593"/>
            <a:ext cx="10323286" cy="4693593"/>
          </a:xfrm>
          <a:prstGeom prst="rect">
            <a:avLst/>
          </a:prstGeom>
          <a:noFill/>
        </p:spPr>
        <p:txBody>
          <a:bodyPr wrap="square">
            <a:spAutoFit/>
          </a:bodyPr>
          <a:lstStyle/>
          <a:p>
            <a:r>
              <a:rPr lang="fr-FR" sz="2300" b="1" u="sng" dirty="0" smtClean="0"/>
              <a:t>Objectifs stratégiques</a:t>
            </a:r>
            <a:endParaRPr lang="fr-FR" sz="2300" b="1" u="sng" dirty="0"/>
          </a:p>
          <a:p>
            <a:pPr marL="285750" indent="-285750">
              <a:buFont typeface="Arial" panose="020B0604020202020204" pitchFamily="34" charset="0"/>
              <a:buChar char="•"/>
            </a:pPr>
            <a:r>
              <a:rPr lang="fr-FR" sz="2300" dirty="0" smtClean="0"/>
              <a:t>démultiplier </a:t>
            </a:r>
            <a:r>
              <a:rPr lang="fr-FR" sz="2300" dirty="0"/>
              <a:t>massivement l’action de tous en faveur de la </a:t>
            </a:r>
            <a:r>
              <a:rPr lang="fr-FR" sz="2300" dirty="0" smtClean="0"/>
              <a:t>biodiversité pour </a:t>
            </a:r>
            <a:r>
              <a:rPr lang="fr-FR" sz="2300" dirty="0"/>
              <a:t>agir à la hauteur des risques de dégradation </a:t>
            </a:r>
            <a:endParaRPr lang="fr-FR" sz="2300" dirty="0" smtClean="0"/>
          </a:p>
          <a:p>
            <a:endParaRPr lang="fr-FR" sz="2300" dirty="0" smtClean="0"/>
          </a:p>
          <a:p>
            <a:r>
              <a:rPr lang="fr-FR" sz="2300" b="1" u="sng" dirty="0" smtClean="0"/>
              <a:t>Objectifs </a:t>
            </a:r>
            <a:r>
              <a:rPr lang="fr-FR" sz="2300" b="1" u="sng" dirty="0"/>
              <a:t>opérationnels</a:t>
            </a:r>
          </a:p>
          <a:p>
            <a:pPr marL="285750" indent="-285750">
              <a:buFont typeface="Arial" panose="020B0604020202020204" pitchFamily="34" charset="0"/>
              <a:buChar char="•"/>
            </a:pPr>
            <a:r>
              <a:rPr lang="fr-FR" sz="2300" dirty="0" smtClean="0"/>
              <a:t>faire </a:t>
            </a:r>
            <a:r>
              <a:rPr lang="fr-FR" sz="2300" dirty="0"/>
              <a:t>émerger et reconnaître des projets </a:t>
            </a:r>
            <a:r>
              <a:rPr lang="fr-FR" sz="2300" dirty="0" smtClean="0"/>
              <a:t> </a:t>
            </a:r>
            <a:r>
              <a:rPr lang="fr-FR" sz="2300" dirty="0"/>
              <a:t>de territoire </a:t>
            </a:r>
            <a:r>
              <a:rPr lang="fr-FR" sz="2300" dirty="0" smtClean="0"/>
              <a:t>en </a:t>
            </a:r>
            <a:r>
              <a:rPr lang="fr-FR" sz="2300" dirty="0"/>
              <a:t>faveur de la biodiversité</a:t>
            </a:r>
          </a:p>
          <a:p>
            <a:pPr marL="285750" indent="-285750">
              <a:buFont typeface="Arial" panose="020B0604020202020204" pitchFamily="34" charset="0"/>
              <a:buChar char="•"/>
            </a:pPr>
            <a:r>
              <a:rPr lang="fr-FR" sz="2300" dirty="0" smtClean="0"/>
              <a:t>donner </a:t>
            </a:r>
            <a:r>
              <a:rPr lang="fr-FR" sz="2300" dirty="0"/>
              <a:t>une visibilité plus grande et une reconnaissance nationale </a:t>
            </a:r>
            <a:r>
              <a:rPr lang="fr-FR" sz="2300" dirty="0" smtClean="0"/>
              <a:t>et régionale</a:t>
            </a:r>
            <a:endParaRPr lang="fr-FR" sz="2300" dirty="0"/>
          </a:p>
          <a:p>
            <a:pPr marL="285750" indent="-285750">
              <a:buFont typeface="Arial" panose="020B0604020202020204" pitchFamily="34" charset="0"/>
              <a:buChar char="•"/>
            </a:pPr>
            <a:r>
              <a:rPr lang="fr-FR" sz="2300" dirty="0" smtClean="0"/>
              <a:t>soutenir </a:t>
            </a:r>
            <a:r>
              <a:rPr lang="fr-FR" sz="2300" dirty="0"/>
              <a:t>et amplifier les dynamiques à l’</a:t>
            </a:r>
            <a:r>
              <a:rPr lang="fr-FR" sz="2300" dirty="0" err="1"/>
              <a:t>oeuvre</a:t>
            </a:r>
            <a:r>
              <a:rPr lang="fr-FR" sz="2300" dirty="0"/>
              <a:t> (démarche de progrès </a:t>
            </a:r>
            <a:r>
              <a:rPr lang="fr-FR" sz="2300" dirty="0" smtClean="0"/>
              <a:t>et essaimage</a:t>
            </a:r>
            <a:r>
              <a:rPr lang="fr-FR" sz="2300" dirty="0"/>
              <a:t>) et conforter l’action dans la durée</a:t>
            </a:r>
          </a:p>
          <a:p>
            <a:pPr marL="285750" indent="-285750">
              <a:buFont typeface="Arial" panose="020B0604020202020204" pitchFamily="34" charset="0"/>
              <a:buChar char="•"/>
            </a:pPr>
            <a:r>
              <a:rPr lang="fr-FR" sz="2300" dirty="0" smtClean="0"/>
              <a:t>favoriser </a:t>
            </a:r>
            <a:r>
              <a:rPr lang="fr-FR" sz="2300" dirty="0"/>
              <a:t>la mise en cohérence des différentes politiques et outils (dont les</a:t>
            </a:r>
          </a:p>
          <a:p>
            <a:r>
              <a:rPr lang="fr-FR" sz="2300" dirty="0" smtClean="0"/>
              <a:t>financements) </a:t>
            </a:r>
            <a:r>
              <a:rPr lang="fr-FR" sz="2300" dirty="0"/>
              <a:t>liés à la préservation, à la gestion et au suivi de la </a:t>
            </a:r>
            <a:r>
              <a:rPr lang="fr-FR" sz="2300" dirty="0" smtClean="0"/>
              <a:t>biodiversité et </a:t>
            </a:r>
            <a:r>
              <a:rPr lang="fr-FR" sz="2300" dirty="0"/>
              <a:t>de l’eau</a:t>
            </a:r>
          </a:p>
          <a:p>
            <a:pPr marL="285750" indent="-285750">
              <a:buFont typeface="Arial" panose="020B0604020202020204" pitchFamily="34" charset="0"/>
              <a:buChar char="•"/>
            </a:pPr>
            <a:r>
              <a:rPr lang="fr-FR" sz="2300" dirty="0" smtClean="0"/>
              <a:t>faciliter </a:t>
            </a:r>
            <a:r>
              <a:rPr lang="fr-FR" sz="2300" dirty="0"/>
              <a:t>l’articulation entre les échelles nationale / régionale / locale</a:t>
            </a:r>
          </a:p>
        </p:txBody>
      </p:sp>
      <p:sp>
        <p:nvSpPr>
          <p:cNvPr id="4" name="ZoneTexte 3"/>
          <p:cNvSpPr txBox="1"/>
          <p:nvPr/>
        </p:nvSpPr>
        <p:spPr>
          <a:xfrm>
            <a:off x="2385326" y="743985"/>
            <a:ext cx="3612656" cy="584775"/>
          </a:xfrm>
          <a:prstGeom prst="rect">
            <a:avLst/>
          </a:prstGeom>
          <a:noFill/>
        </p:spPr>
        <p:txBody>
          <a:bodyPr wrap="none" rtlCol="0">
            <a:spAutoFit/>
          </a:bodyPr>
          <a:lstStyle/>
          <a:p>
            <a:r>
              <a:rPr lang="fr-FR" sz="3200" b="1" dirty="0" smtClean="0"/>
              <a:t>Objectifs de « TEN »</a:t>
            </a:r>
            <a:endParaRPr lang="fr-FR" sz="3200" b="1" dirty="0"/>
          </a:p>
        </p:txBody>
      </p:sp>
    </p:spTree>
    <p:extLst>
      <p:ext uri="{BB962C8B-B14F-4D97-AF65-F5344CB8AC3E}">
        <p14:creationId xmlns:p14="http://schemas.microsoft.com/office/powerpoint/2010/main" val="3418293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222906328"/>
              </p:ext>
            </p:extLst>
          </p:nvPr>
        </p:nvGraphicFramePr>
        <p:xfrm>
          <a:off x="2897280" y="780143"/>
          <a:ext cx="10174650" cy="5953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6524376" y="1189838"/>
            <a:ext cx="2984061" cy="1477328"/>
          </a:xfrm>
          <a:prstGeom prst="rect">
            <a:avLst/>
          </a:prstGeom>
          <a:noFill/>
        </p:spPr>
        <p:txBody>
          <a:bodyPr wrap="square" rtlCol="0">
            <a:spAutoFit/>
          </a:bodyPr>
          <a:lstStyle/>
          <a:p>
            <a:r>
              <a:rPr lang="fr-FR" sz="1600" b="1" dirty="0"/>
              <a:t>1. Appui à l’émergence de projet </a:t>
            </a:r>
            <a:endParaRPr lang="fr-FR" sz="1600" dirty="0"/>
          </a:p>
          <a:p>
            <a:r>
              <a:rPr lang="fr-FR" sz="1400" dirty="0"/>
              <a:t>- </a:t>
            </a:r>
            <a:r>
              <a:rPr lang="fr-FR" sz="1200" dirty="0"/>
              <a:t>Guider les projets</a:t>
            </a:r>
          </a:p>
          <a:p>
            <a:r>
              <a:rPr lang="fr-FR" sz="1200" dirty="0"/>
              <a:t>- Organiser le dépôt des dossiers</a:t>
            </a:r>
          </a:p>
          <a:p>
            <a:r>
              <a:rPr lang="fr-FR" sz="1200" dirty="0"/>
              <a:t>- Repérer les initiatives </a:t>
            </a:r>
          </a:p>
          <a:p>
            <a:r>
              <a:rPr lang="fr-FR" sz="1200" dirty="0"/>
              <a:t>- Appui au montage de projet </a:t>
            </a:r>
          </a:p>
          <a:p>
            <a:r>
              <a:rPr lang="fr-FR" sz="1200" dirty="0"/>
              <a:t>- Faire connaitre, communiquer sur le dispositif</a:t>
            </a:r>
            <a:r>
              <a:rPr lang="fr-FR" sz="1200" dirty="0" smtClean="0">
                <a:solidFill>
                  <a:schemeClr val="bg1"/>
                </a:solidFill>
              </a:rPr>
              <a:t>.</a:t>
            </a:r>
            <a:endParaRPr lang="fr-FR" sz="1200" dirty="0">
              <a:solidFill>
                <a:schemeClr val="bg1"/>
              </a:solidFill>
            </a:endParaRPr>
          </a:p>
        </p:txBody>
      </p:sp>
      <p:sp>
        <p:nvSpPr>
          <p:cNvPr id="4" name="ZoneTexte 3"/>
          <p:cNvSpPr txBox="1"/>
          <p:nvPr/>
        </p:nvSpPr>
        <p:spPr>
          <a:xfrm>
            <a:off x="8946008" y="3473543"/>
            <a:ext cx="3001064" cy="1200328"/>
          </a:xfrm>
          <a:prstGeom prst="rect">
            <a:avLst/>
          </a:prstGeom>
          <a:noFill/>
        </p:spPr>
        <p:txBody>
          <a:bodyPr wrap="square" rtlCol="0">
            <a:spAutoFit/>
          </a:bodyPr>
          <a:lstStyle/>
          <a:p>
            <a:r>
              <a:rPr lang="fr-FR" sz="1600" b="1" dirty="0" smtClean="0"/>
              <a:t>2.Evaluation </a:t>
            </a:r>
            <a:r>
              <a:rPr lang="fr-FR" sz="1600" b="1" dirty="0"/>
              <a:t>et Reconnaissance</a:t>
            </a:r>
          </a:p>
          <a:p>
            <a:r>
              <a:rPr lang="fr-FR" sz="1400" dirty="0"/>
              <a:t>- Définition des critères </a:t>
            </a:r>
          </a:p>
          <a:p>
            <a:r>
              <a:rPr lang="fr-FR" sz="1400" dirty="0"/>
              <a:t>- Composition et rôle du jury</a:t>
            </a:r>
          </a:p>
          <a:p>
            <a:r>
              <a:rPr lang="fr-FR" sz="1400" dirty="0"/>
              <a:t>- Articulation avec Capitale Française de la biodiversité </a:t>
            </a:r>
          </a:p>
        </p:txBody>
      </p:sp>
      <p:sp>
        <p:nvSpPr>
          <p:cNvPr id="6" name="ZoneTexte 5"/>
          <p:cNvSpPr txBox="1"/>
          <p:nvPr/>
        </p:nvSpPr>
        <p:spPr>
          <a:xfrm>
            <a:off x="6953614" y="3410015"/>
            <a:ext cx="2092239" cy="830997"/>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Animation </a:t>
            </a:r>
          </a:p>
          <a:p>
            <a:pPr algn="ctr"/>
            <a:r>
              <a:rPr lang="fr-F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territoriale</a:t>
            </a:r>
            <a:endParaRPr lang="fr-F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ZoneTexte 6"/>
          <p:cNvSpPr txBox="1"/>
          <p:nvPr/>
        </p:nvSpPr>
        <p:spPr>
          <a:xfrm>
            <a:off x="7061170" y="5437541"/>
            <a:ext cx="2447267" cy="984885"/>
          </a:xfrm>
          <a:prstGeom prst="rect">
            <a:avLst/>
          </a:prstGeom>
          <a:noFill/>
        </p:spPr>
        <p:txBody>
          <a:bodyPr wrap="square" rtlCol="0">
            <a:spAutoFit/>
          </a:bodyPr>
          <a:lstStyle/>
          <a:p>
            <a:pPr lvl="0"/>
            <a:r>
              <a:rPr lang="fr-FR" sz="1600" b="1" dirty="0"/>
              <a:t>3</a:t>
            </a:r>
            <a:r>
              <a:rPr lang="fr-FR" sz="1600" b="1" dirty="0" smtClean="0"/>
              <a:t>. Financement</a:t>
            </a:r>
          </a:p>
          <a:p>
            <a:r>
              <a:rPr lang="fr-FR" sz="1400" dirty="0" smtClean="0"/>
              <a:t>- Financements </a:t>
            </a:r>
            <a:r>
              <a:rPr lang="fr-FR" sz="1400" dirty="0"/>
              <a:t>des projets</a:t>
            </a:r>
          </a:p>
          <a:p>
            <a:pPr lvl="0"/>
            <a:r>
              <a:rPr lang="fr-FR" sz="1400" dirty="0" smtClean="0"/>
              <a:t>- Autres </a:t>
            </a:r>
            <a:r>
              <a:rPr lang="fr-FR" sz="1400" dirty="0"/>
              <a:t>financements </a:t>
            </a:r>
          </a:p>
          <a:p>
            <a:pPr lvl="0"/>
            <a:r>
              <a:rPr lang="fr-FR" sz="1400" dirty="0" smtClean="0"/>
              <a:t>- Financement </a:t>
            </a:r>
            <a:r>
              <a:rPr lang="fr-FR" sz="1400" dirty="0"/>
              <a:t>de l’ingénierie</a:t>
            </a:r>
          </a:p>
        </p:txBody>
      </p:sp>
      <p:sp>
        <p:nvSpPr>
          <p:cNvPr id="8" name="ZoneTexte 7"/>
          <p:cNvSpPr txBox="1"/>
          <p:nvPr/>
        </p:nvSpPr>
        <p:spPr>
          <a:xfrm>
            <a:off x="4317261" y="3941051"/>
            <a:ext cx="2743909" cy="1446550"/>
          </a:xfrm>
          <a:prstGeom prst="rect">
            <a:avLst/>
          </a:prstGeom>
          <a:noFill/>
        </p:spPr>
        <p:txBody>
          <a:bodyPr wrap="square" rtlCol="0">
            <a:spAutoFit/>
          </a:bodyPr>
          <a:lstStyle/>
          <a:p>
            <a:r>
              <a:rPr lang="fr-FR" sz="1600" b="1" dirty="0" smtClean="0"/>
              <a:t>4</a:t>
            </a:r>
            <a:r>
              <a:rPr lang="fr-FR" sz="1600" b="1" dirty="0"/>
              <a:t>. Animation, Suivi et Capitalisation</a:t>
            </a:r>
            <a:endParaRPr lang="fr-FR" sz="1600" dirty="0"/>
          </a:p>
          <a:p>
            <a:pPr lvl="0"/>
            <a:r>
              <a:rPr lang="fr-FR" sz="1400" dirty="0" smtClean="0"/>
              <a:t>- Le </a:t>
            </a:r>
            <a:r>
              <a:rPr lang="fr-FR" sz="1400" dirty="0"/>
              <a:t>Club des engagés</a:t>
            </a:r>
          </a:p>
          <a:p>
            <a:pPr lvl="0"/>
            <a:r>
              <a:rPr lang="fr-FR" sz="1400" dirty="0" smtClean="0"/>
              <a:t>- Valorisation </a:t>
            </a:r>
            <a:r>
              <a:rPr lang="fr-FR" sz="1400" dirty="0"/>
              <a:t>des engagés</a:t>
            </a:r>
          </a:p>
          <a:p>
            <a:pPr lvl="0"/>
            <a:r>
              <a:rPr lang="fr-FR" sz="1400" dirty="0" smtClean="0"/>
              <a:t>- Suivi </a:t>
            </a:r>
            <a:r>
              <a:rPr lang="fr-FR" sz="1400" dirty="0"/>
              <a:t>/ rapportage</a:t>
            </a:r>
          </a:p>
          <a:p>
            <a:pPr lvl="0"/>
            <a:r>
              <a:rPr lang="fr-FR" sz="1400" dirty="0" smtClean="0"/>
              <a:t>- Capitalisation</a:t>
            </a:r>
            <a:endParaRPr lang="fr-FR" sz="1200" dirty="0" smtClean="0"/>
          </a:p>
        </p:txBody>
      </p:sp>
      <p:sp>
        <p:nvSpPr>
          <p:cNvPr id="9" name="Rectangle à coins arrondis 8"/>
          <p:cNvSpPr/>
          <p:nvPr/>
        </p:nvSpPr>
        <p:spPr>
          <a:xfrm>
            <a:off x="2623948" y="1249613"/>
            <a:ext cx="2470504" cy="1159536"/>
          </a:xfrm>
          <a:prstGeom prst="roundRect">
            <a:avLst/>
          </a:prstGeom>
          <a:solidFill>
            <a:schemeClr val="accent2">
              <a:lumMod val="75000"/>
            </a:schemeClr>
          </a:solidFill>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a:lstStyle/>
          <a:p>
            <a:r>
              <a:rPr lang="fr-FR" sz="1600" b="1" dirty="0" smtClean="0">
                <a:solidFill>
                  <a:schemeClr val="tx1"/>
                </a:solidFill>
              </a:rPr>
              <a:t>Gouvernance </a:t>
            </a:r>
            <a:r>
              <a:rPr lang="fr-FR" sz="1600" b="1" dirty="0">
                <a:solidFill>
                  <a:schemeClr val="tx1"/>
                </a:solidFill>
              </a:rPr>
              <a:t>Régionale</a:t>
            </a:r>
          </a:p>
          <a:p>
            <a:r>
              <a:rPr lang="fr-FR" sz="1050" dirty="0" smtClean="0">
                <a:solidFill>
                  <a:schemeClr val="tx1"/>
                </a:solidFill>
              </a:rPr>
              <a:t>- Structuration </a:t>
            </a:r>
            <a:r>
              <a:rPr lang="fr-FR" sz="1050" dirty="0">
                <a:solidFill>
                  <a:schemeClr val="tx1"/>
                </a:solidFill>
              </a:rPr>
              <a:t>du collectif régional </a:t>
            </a:r>
          </a:p>
          <a:p>
            <a:r>
              <a:rPr lang="fr-FR" sz="1050" dirty="0" smtClean="0">
                <a:solidFill>
                  <a:schemeClr val="tx1"/>
                </a:solidFill>
              </a:rPr>
              <a:t>- Mobilisation </a:t>
            </a:r>
            <a:r>
              <a:rPr lang="fr-FR" sz="1050" dirty="0">
                <a:solidFill>
                  <a:schemeClr val="tx1"/>
                </a:solidFill>
              </a:rPr>
              <a:t>des partenaires</a:t>
            </a:r>
          </a:p>
          <a:p>
            <a:endParaRPr lang="fr-FR" sz="1100" dirty="0">
              <a:solidFill>
                <a:schemeClr val="tx1"/>
              </a:solidFill>
            </a:endParaRPr>
          </a:p>
        </p:txBody>
      </p:sp>
      <p:sp>
        <p:nvSpPr>
          <p:cNvPr id="11" name="Rectangle à coins arrondis 10"/>
          <p:cNvSpPr/>
          <p:nvPr/>
        </p:nvSpPr>
        <p:spPr>
          <a:xfrm>
            <a:off x="2421356" y="2886667"/>
            <a:ext cx="2639616" cy="964335"/>
          </a:xfrm>
          <a:prstGeom prst="roundRect">
            <a:avLst/>
          </a:prstGeom>
        </p:spPr>
        <p:style>
          <a:lnRef idx="1">
            <a:schemeClr val="dk1"/>
          </a:lnRef>
          <a:fillRef idx="2">
            <a:schemeClr val="dk1"/>
          </a:fillRef>
          <a:effectRef idx="1">
            <a:schemeClr val="dk1"/>
          </a:effectRef>
          <a:fontRef idx="minor">
            <a:schemeClr val="dk1"/>
          </a:fontRef>
        </p:style>
        <p:txBody>
          <a:bodyPr/>
          <a:lstStyle/>
          <a:p>
            <a:r>
              <a:rPr lang="fr-FR" sz="1600" b="1" dirty="0" smtClean="0">
                <a:solidFill>
                  <a:schemeClr val="tx1"/>
                </a:solidFill>
              </a:rPr>
              <a:t>Gouvernance Nationale</a:t>
            </a:r>
          </a:p>
          <a:p>
            <a:pPr marL="171450" indent="-171450">
              <a:buFontTx/>
              <a:buChar char="-"/>
            </a:pPr>
            <a:r>
              <a:rPr lang="fr-FR" sz="1100" dirty="0" smtClean="0">
                <a:solidFill>
                  <a:schemeClr val="tx1"/>
                </a:solidFill>
              </a:rPr>
              <a:t>comité de suivi </a:t>
            </a:r>
          </a:p>
          <a:p>
            <a:pPr marL="171450" indent="-171450">
              <a:buFontTx/>
              <a:buChar char="-"/>
            </a:pPr>
            <a:r>
              <a:rPr lang="fr-FR" sz="1100" dirty="0" smtClean="0">
                <a:solidFill>
                  <a:schemeClr val="tx1"/>
                </a:solidFill>
              </a:rPr>
              <a:t>comité des partenaires </a:t>
            </a:r>
          </a:p>
          <a:p>
            <a:pPr marL="171450" indent="-171450">
              <a:buFontTx/>
              <a:buChar char="-"/>
            </a:pPr>
            <a:r>
              <a:rPr lang="fr-FR" sz="1100" dirty="0" smtClean="0">
                <a:solidFill>
                  <a:schemeClr val="tx1"/>
                </a:solidFill>
              </a:rPr>
              <a:t>comité nationale de la biodiversité</a:t>
            </a:r>
            <a:endParaRPr lang="fr-FR" sz="1050" dirty="0">
              <a:solidFill>
                <a:schemeClr val="tx1"/>
              </a:solidFill>
            </a:endParaRPr>
          </a:p>
        </p:txBody>
      </p:sp>
      <p:sp>
        <p:nvSpPr>
          <p:cNvPr id="12" name="Double flèche horizontale 11"/>
          <p:cNvSpPr/>
          <p:nvPr/>
        </p:nvSpPr>
        <p:spPr>
          <a:xfrm rot="16200000">
            <a:off x="3577781" y="2507082"/>
            <a:ext cx="516031" cy="320167"/>
          </a:xfrm>
          <a:prstGeom prst="leftRight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dk1"/>
              </a:solidFill>
            </a:endParaRPr>
          </a:p>
        </p:txBody>
      </p:sp>
      <p:sp>
        <p:nvSpPr>
          <p:cNvPr id="13" name="Flèche droite 12"/>
          <p:cNvSpPr/>
          <p:nvPr/>
        </p:nvSpPr>
        <p:spPr>
          <a:xfrm>
            <a:off x="5315688" y="1491358"/>
            <a:ext cx="631365" cy="240124"/>
          </a:xfrm>
          <a:prstGeom prst="rightArrow">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5" name="ZoneTexte 4"/>
          <p:cNvSpPr txBox="1"/>
          <p:nvPr/>
        </p:nvSpPr>
        <p:spPr>
          <a:xfrm>
            <a:off x="2019288" y="605063"/>
            <a:ext cx="4264116" cy="584775"/>
          </a:xfrm>
          <a:prstGeom prst="rect">
            <a:avLst/>
          </a:prstGeom>
          <a:noFill/>
        </p:spPr>
        <p:txBody>
          <a:bodyPr wrap="none" rtlCol="0">
            <a:spAutoFit/>
          </a:bodyPr>
          <a:lstStyle/>
          <a:p>
            <a:r>
              <a:rPr lang="fr-FR" sz="3200" b="1" dirty="0" smtClean="0"/>
              <a:t>Un dispositif en 4 volets</a:t>
            </a:r>
            <a:endParaRPr lang="fr-FR" sz="3200" b="1" dirty="0"/>
          </a:p>
        </p:txBody>
      </p:sp>
    </p:spTree>
    <p:extLst>
      <p:ext uri="{BB962C8B-B14F-4D97-AF65-F5344CB8AC3E}">
        <p14:creationId xmlns:p14="http://schemas.microsoft.com/office/powerpoint/2010/main" val="3538333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1282" y="1467705"/>
            <a:ext cx="9078291" cy="5447645"/>
          </a:xfrm>
          <a:prstGeom prst="rect">
            <a:avLst/>
          </a:prstGeom>
          <a:noFill/>
        </p:spPr>
        <p:txBody>
          <a:bodyPr wrap="square">
            <a:spAutoFit/>
          </a:bodyPr>
          <a:lstStyle/>
          <a:p>
            <a:r>
              <a:rPr lang="fr-FR" sz="2400" b="1" dirty="0" smtClean="0"/>
              <a:t>Le </a:t>
            </a:r>
            <a:r>
              <a:rPr lang="fr-FR" sz="2400" b="1" dirty="0"/>
              <a:t>dispositif est mis en œuvre </a:t>
            </a:r>
            <a:r>
              <a:rPr lang="fr-FR" sz="2400" dirty="0" smtClean="0"/>
              <a:t>sur </a:t>
            </a:r>
            <a:r>
              <a:rPr lang="fr-FR" sz="2400" dirty="0"/>
              <a:t>la base d’orientations partagées </a:t>
            </a:r>
            <a:r>
              <a:rPr lang="fr-FR" sz="2400" dirty="0" smtClean="0"/>
              <a:t>nationales par </a:t>
            </a:r>
            <a:r>
              <a:rPr lang="fr-FR" sz="2400" dirty="0"/>
              <a:t>un </a:t>
            </a:r>
            <a:r>
              <a:rPr lang="fr-FR" sz="2400" b="1" dirty="0"/>
              <a:t>collectif régional</a:t>
            </a:r>
            <a:r>
              <a:rPr lang="fr-FR" sz="2400" dirty="0"/>
              <a:t> composé </a:t>
            </a:r>
            <a:r>
              <a:rPr lang="fr-FR" sz="2400" i="1" dirty="0" smtClean="0"/>
              <a:t>a minima</a:t>
            </a:r>
            <a:r>
              <a:rPr lang="fr-FR" sz="2400" dirty="0" smtClean="0"/>
              <a:t> </a:t>
            </a:r>
            <a:r>
              <a:rPr lang="fr-FR" sz="2400" dirty="0"/>
              <a:t>de :</a:t>
            </a:r>
          </a:p>
          <a:p>
            <a:r>
              <a:rPr lang="fr-FR" sz="2400" dirty="0"/>
              <a:t> </a:t>
            </a:r>
          </a:p>
          <a:p>
            <a:pPr marL="285750" lvl="0" indent="-285750">
              <a:buFont typeface="Wingdings" panose="05000000000000000000" pitchFamily="2" charset="2"/>
              <a:buChar char="Ø"/>
            </a:pPr>
            <a:r>
              <a:rPr lang="fr-FR" sz="2400" dirty="0"/>
              <a:t>la Région, </a:t>
            </a:r>
            <a:r>
              <a:rPr lang="fr-FR" sz="2400" dirty="0" smtClean="0"/>
              <a:t> </a:t>
            </a:r>
          </a:p>
          <a:p>
            <a:pPr marL="285750" lvl="0" indent="-285750">
              <a:buFont typeface="Wingdings" panose="05000000000000000000" pitchFamily="2" charset="2"/>
              <a:buChar char="Ø"/>
            </a:pPr>
            <a:endParaRPr lang="fr-FR" sz="2400" dirty="0" smtClean="0"/>
          </a:p>
          <a:p>
            <a:pPr marL="285750" lvl="0" indent="-285750">
              <a:buFont typeface="Wingdings" panose="05000000000000000000" pitchFamily="2" charset="2"/>
              <a:buChar char="Ø"/>
            </a:pPr>
            <a:r>
              <a:rPr lang="fr-FR" sz="2400" dirty="0" smtClean="0"/>
              <a:t>les </a:t>
            </a:r>
            <a:r>
              <a:rPr lang="fr-FR" sz="2400" dirty="0"/>
              <a:t>services régionaux de l’Etat en région</a:t>
            </a:r>
            <a:r>
              <a:rPr lang="fr-FR" sz="2400" dirty="0" smtClean="0"/>
              <a:t>,</a:t>
            </a:r>
          </a:p>
          <a:p>
            <a:pPr lvl="0"/>
            <a:r>
              <a:rPr lang="fr-FR" sz="2400" dirty="0" smtClean="0"/>
              <a:t> </a:t>
            </a:r>
            <a:endParaRPr lang="fr-FR" sz="2400" dirty="0"/>
          </a:p>
          <a:p>
            <a:pPr marL="285750" lvl="0" indent="-285750">
              <a:buFont typeface="Wingdings" panose="05000000000000000000" pitchFamily="2" charset="2"/>
              <a:buChar char="Ø"/>
            </a:pPr>
            <a:r>
              <a:rPr lang="fr-FR" sz="2400" dirty="0" smtClean="0"/>
              <a:t>l’Agence </a:t>
            </a:r>
            <a:r>
              <a:rPr lang="fr-FR" sz="2400" dirty="0"/>
              <a:t>Française pour la Biodiversité </a:t>
            </a:r>
            <a:endParaRPr lang="fr-FR" sz="2400" dirty="0" smtClean="0"/>
          </a:p>
          <a:p>
            <a:pPr lvl="0"/>
            <a:endParaRPr lang="fr-FR" sz="2400" dirty="0"/>
          </a:p>
          <a:p>
            <a:pPr marL="285750" lvl="0" indent="-285750">
              <a:buFont typeface="Wingdings" panose="05000000000000000000" pitchFamily="2" charset="2"/>
              <a:buChar char="Ø"/>
            </a:pPr>
            <a:r>
              <a:rPr lang="fr-FR" sz="2400" dirty="0" smtClean="0"/>
              <a:t>le Département (s’il est volontaire)</a:t>
            </a:r>
          </a:p>
          <a:p>
            <a:endParaRPr lang="fr-FR" sz="2400" dirty="0"/>
          </a:p>
          <a:p>
            <a:r>
              <a:rPr lang="fr-FR" sz="2400" dirty="0" smtClean="0"/>
              <a:t>L’animation du dispositif TEN pourra être une des actions menées par l’ARB.</a:t>
            </a:r>
          </a:p>
          <a:p>
            <a:r>
              <a:rPr lang="fr-FR" dirty="0"/>
              <a:t> </a:t>
            </a:r>
          </a:p>
          <a:p>
            <a:endParaRPr lang="fr-FR" dirty="0"/>
          </a:p>
        </p:txBody>
      </p:sp>
      <p:sp>
        <p:nvSpPr>
          <p:cNvPr id="4" name="ZoneTexte 3"/>
          <p:cNvSpPr txBox="1"/>
          <p:nvPr/>
        </p:nvSpPr>
        <p:spPr>
          <a:xfrm>
            <a:off x="2281282" y="743985"/>
            <a:ext cx="6930231" cy="584775"/>
          </a:xfrm>
          <a:prstGeom prst="rect">
            <a:avLst/>
          </a:prstGeom>
          <a:noFill/>
        </p:spPr>
        <p:txBody>
          <a:bodyPr wrap="none" rtlCol="0">
            <a:spAutoFit/>
          </a:bodyPr>
          <a:lstStyle/>
          <a:p>
            <a:r>
              <a:rPr lang="fr-FR" sz="3200" b="1" dirty="0" smtClean="0"/>
              <a:t>Comment s’organise l’initiative« TEN »?</a:t>
            </a:r>
            <a:endParaRPr lang="fr-FR" sz="3200" b="1" dirty="0"/>
          </a:p>
        </p:txBody>
      </p:sp>
    </p:spTree>
    <p:extLst>
      <p:ext uri="{BB962C8B-B14F-4D97-AF65-F5344CB8AC3E}">
        <p14:creationId xmlns:p14="http://schemas.microsoft.com/office/powerpoint/2010/main" val="918467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3245568" y="3420867"/>
            <a:ext cx="6432715" cy="2469291"/>
          </a:xfrm>
          <a:prstGeom prst="rect">
            <a:avLst/>
          </a:prstGeom>
          <a:noFill/>
        </p:spPr>
      </p:pic>
      <p:sp>
        <p:nvSpPr>
          <p:cNvPr id="2" name="Rectangle 1"/>
          <p:cNvSpPr/>
          <p:nvPr/>
        </p:nvSpPr>
        <p:spPr>
          <a:xfrm>
            <a:off x="2136102" y="1580347"/>
            <a:ext cx="8651646" cy="830997"/>
          </a:xfrm>
          <a:prstGeom prst="rect">
            <a:avLst/>
          </a:prstGeom>
        </p:spPr>
        <p:txBody>
          <a:bodyPr wrap="square">
            <a:spAutoFit/>
          </a:bodyPr>
          <a:lstStyle/>
          <a:p>
            <a:r>
              <a:rPr lang="fr-FR" sz="2400" b="1" dirty="0"/>
              <a:t>Un jury </a:t>
            </a:r>
            <a:r>
              <a:rPr lang="fr-FR" sz="2400" b="1" dirty="0" smtClean="0"/>
              <a:t>régional </a:t>
            </a:r>
            <a:r>
              <a:rPr lang="fr-FR" sz="2400" dirty="0" smtClean="0"/>
              <a:t>: composé à minima </a:t>
            </a:r>
            <a:r>
              <a:rPr lang="fr-FR" sz="2400" dirty="0"/>
              <a:t>d</a:t>
            </a:r>
            <a:r>
              <a:rPr lang="fr-FR" sz="2400" dirty="0" smtClean="0"/>
              <a:t>es représentants du collectif régional</a:t>
            </a:r>
            <a:endParaRPr lang="fr-FR" sz="2400" dirty="0"/>
          </a:p>
        </p:txBody>
      </p:sp>
      <p:sp>
        <p:nvSpPr>
          <p:cNvPr id="5" name="ZoneTexte 4"/>
          <p:cNvSpPr txBox="1"/>
          <p:nvPr/>
        </p:nvSpPr>
        <p:spPr>
          <a:xfrm>
            <a:off x="2136102" y="2454440"/>
            <a:ext cx="9076459" cy="461665"/>
          </a:xfrm>
          <a:prstGeom prst="rect">
            <a:avLst/>
          </a:prstGeom>
          <a:noFill/>
        </p:spPr>
        <p:txBody>
          <a:bodyPr wrap="none" rtlCol="0">
            <a:spAutoFit/>
          </a:bodyPr>
          <a:lstStyle/>
          <a:p>
            <a:r>
              <a:rPr lang="fr-FR" sz="2400" b="1" dirty="0" smtClean="0"/>
              <a:t>Critères d’évaluation SNB </a:t>
            </a:r>
            <a:r>
              <a:rPr lang="fr-FR" sz="2400" dirty="0" smtClean="0"/>
              <a:t>: critères communs aux dispositifs régionaux.</a:t>
            </a:r>
          </a:p>
        </p:txBody>
      </p:sp>
      <p:sp>
        <p:nvSpPr>
          <p:cNvPr id="3" name="ZoneTexte 2"/>
          <p:cNvSpPr txBox="1"/>
          <p:nvPr/>
        </p:nvSpPr>
        <p:spPr>
          <a:xfrm>
            <a:off x="2393841" y="707350"/>
            <a:ext cx="3613490" cy="461665"/>
          </a:xfrm>
          <a:prstGeom prst="rect">
            <a:avLst/>
          </a:prstGeom>
          <a:noFill/>
        </p:spPr>
        <p:txBody>
          <a:bodyPr wrap="none" rtlCol="0">
            <a:spAutoFit/>
          </a:bodyPr>
          <a:lstStyle/>
          <a:p>
            <a:r>
              <a:rPr lang="fr-FR" sz="2400" b="1" dirty="0" smtClean="0"/>
              <a:t>Evaluation des dossiers</a:t>
            </a:r>
            <a:endParaRPr lang="fr-FR" sz="2400" b="1" dirty="0"/>
          </a:p>
        </p:txBody>
      </p:sp>
    </p:spTree>
    <p:extLst>
      <p:ext uri="{BB962C8B-B14F-4D97-AF65-F5344CB8AC3E}">
        <p14:creationId xmlns:p14="http://schemas.microsoft.com/office/powerpoint/2010/main" val="38207215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 name="Picture 2"/>
          <p:cNvPicPr/>
          <p:nvPr/>
        </p:nvPicPr>
        <p:blipFill>
          <a:blip r:embed="rId3"/>
          <a:stretch/>
        </p:blipFill>
        <p:spPr>
          <a:xfrm>
            <a:off x="50400" y="102960"/>
            <a:ext cx="11997120" cy="6336000"/>
          </a:xfrm>
          <a:prstGeom prst="rect">
            <a:avLst/>
          </a:prstGeom>
          <a:ln>
            <a:noFill/>
          </a:ln>
        </p:spPr>
      </p:pic>
      <p:pic>
        <p:nvPicPr>
          <p:cNvPr id="89" name="Picture 5"/>
          <p:cNvPicPr/>
          <p:nvPr/>
        </p:nvPicPr>
        <p:blipFill>
          <a:blip r:embed="rId4"/>
          <a:srcRect l="28079" r="22098"/>
          <a:stretch/>
        </p:blipFill>
        <p:spPr>
          <a:xfrm rot="1679400">
            <a:off x="7060320" y="1309680"/>
            <a:ext cx="472320" cy="710640"/>
          </a:xfrm>
          <a:prstGeom prst="rect">
            <a:avLst/>
          </a:prstGeom>
          <a:ln>
            <a:noFill/>
          </a:ln>
        </p:spPr>
      </p:pic>
      <p:pic>
        <p:nvPicPr>
          <p:cNvPr id="90" name="Picture 5"/>
          <p:cNvPicPr/>
          <p:nvPr/>
        </p:nvPicPr>
        <p:blipFill>
          <a:blip r:embed="rId4"/>
          <a:srcRect l="28079" r="22098"/>
          <a:stretch/>
        </p:blipFill>
        <p:spPr>
          <a:xfrm rot="1679400">
            <a:off x="6194400" y="1523160"/>
            <a:ext cx="472320" cy="710640"/>
          </a:xfrm>
          <a:prstGeom prst="rect">
            <a:avLst/>
          </a:prstGeom>
          <a:ln>
            <a:noFill/>
          </a:ln>
        </p:spPr>
      </p:pic>
      <p:pic>
        <p:nvPicPr>
          <p:cNvPr id="91" name="Picture 5"/>
          <p:cNvPicPr/>
          <p:nvPr/>
        </p:nvPicPr>
        <p:blipFill>
          <a:blip r:embed="rId4"/>
          <a:srcRect l="28079" r="22098"/>
          <a:stretch/>
        </p:blipFill>
        <p:spPr>
          <a:xfrm rot="1679400">
            <a:off x="7923840" y="2030040"/>
            <a:ext cx="472320" cy="710640"/>
          </a:xfrm>
          <a:prstGeom prst="rect">
            <a:avLst/>
          </a:prstGeom>
          <a:ln>
            <a:noFill/>
          </a:ln>
        </p:spPr>
      </p:pic>
      <p:pic>
        <p:nvPicPr>
          <p:cNvPr id="92" name="Picture 5"/>
          <p:cNvPicPr/>
          <p:nvPr/>
        </p:nvPicPr>
        <p:blipFill>
          <a:blip r:embed="rId4"/>
          <a:srcRect l="28079" r="22098"/>
          <a:stretch/>
        </p:blipFill>
        <p:spPr>
          <a:xfrm rot="1679400">
            <a:off x="8307840" y="3827160"/>
            <a:ext cx="472320" cy="710640"/>
          </a:xfrm>
          <a:prstGeom prst="rect">
            <a:avLst/>
          </a:prstGeom>
          <a:ln>
            <a:noFill/>
          </a:ln>
        </p:spPr>
      </p:pic>
      <p:pic>
        <p:nvPicPr>
          <p:cNvPr id="93" name="Picture 5"/>
          <p:cNvPicPr/>
          <p:nvPr/>
        </p:nvPicPr>
        <p:blipFill>
          <a:blip r:embed="rId4"/>
          <a:srcRect l="28079" r="22098"/>
          <a:stretch/>
        </p:blipFill>
        <p:spPr>
          <a:xfrm rot="1679400">
            <a:off x="6291840" y="4331520"/>
            <a:ext cx="472320" cy="710640"/>
          </a:xfrm>
          <a:prstGeom prst="rect">
            <a:avLst/>
          </a:prstGeom>
          <a:ln>
            <a:noFill/>
          </a:ln>
        </p:spPr>
      </p:pic>
      <p:pic>
        <p:nvPicPr>
          <p:cNvPr id="94" name="Picture 5"/>
          <p:cNvPicPr/>
          <p:nvPr/>
        </p:nvPicPr>
        <p:blipFill>
          <a:blip r:embed="rId4"/>
          <a:srcRect l="28079" r="22098"/>
          <a:stretch/>
        </p:blipFill>
        <p:spPr>
          <a:xfrm rot="1679400">
            <a:off x="5810400" y="2387160"/>
            <a:ext cx="472320" cy="710640"/>
          </a:xfrm>
          <a:prstGeom prst="rect">
            <a:avLst/>
          </a:prstGeom>
          <a:ln>
            <a:noFill/>
          </a:ln>
        </p:spPr>
      </p:pic>
      <p:pic>
        <p:nvPicPr>
          <p:cNvPr id="95" name="Picture 5"/>
          <p:cNvPicPr/>
          <p:nvPr/>
        </p:nvPicPr>
        <p:blipFill>
          <a:blip r:embed="rId4"/>
          <a:srcRect l="28079" r="22098"/>
          <a:stretch/>
        </p:blipFill>
        <p:spPr>
          <a:xfrm rot="1679400">
            <a:off x="4371360" y="2174040"/>
            <a:ext cx="472320" cy="710640"/>
          </a:xfrm>
          <a:prstGeom prst="rect">
            <a:avLst/>
          </a:prstGeom>
          <a:ln>
            <a:noFill/>
          </a:ln>
        </p:spPr>
      </p:pic>
      <p:pic>
        <p:nvPicPr>
          <p:cNvPr id="96" name="Picture 5"/>
          <p:cNvPicPr/>
          <p:nvPr/>
        </p:nvPicPr>
        <p:blipFill>
          <a:blip r:embed="rId4"/>
          <a:srcRect l="28079" r="22098"/>
          <a:stretch/>
        </p:blipFill>
        <p:spPr>
          <a:xfrm rot="1679400">
            <a:off x="3026400" y="1525680"/>
            <a:ext cx="472320" cy="710640"/>
          </a:xfrm>
          <a:prstGeom prst="rect">
            <a:avLst/>
          </a:prstGeom>
          <a:ln>
            <a:noFill/>
          </a:ln>
        </p:spPr>
      </p:pic>
      <p:pic>
        <p:nvPicPr>
          <p:cNvPr id="97" name="Picture 5"/>
          <p:cNvPicPr/>
          <p:nvPr/>
        </p:nvPicPr>
        <p:blipFill>
          <a:blip r:embed="rId4"/>
          <a:srcRect l="28079" r="22098"/>
          <a:stretch/>
        </p:blipFill>
        <p:spPr>
          <a:xfrm rot="1679400">
            <a:off x="5139840" y="1021680"/>
            <a:ext cx="472320" cy="710640"/>
          </a:xfrm>
          <a:prstGeom prst="rect">
            <a:avLst/>
          </a:prstGeom>
          <a:ln>
            <a:noFill/>
          </a:ln>
        </p:spPr>
      </p:pic>
      <p:pic>
        <p:nvPicPr>
          <p:cNvPr id="98" name="Picture 5"/>
          <p:cNvPicPr/>
          <p:nvPr/>
        </p:nvPicPr>
        <p:blipFill>
          <a:blip r:embed="rId4"/>
          <a:srcRect l="28079" r="22098"/>
          <a:stretch/>
        </p:blipFill>
        <p:spPr>
          <a:xfrm rot="1679400">
            <a:off x="721920" y="503280"/>
            <a:ext cx="472320" cy="710640"/>
          </a:xfrm>
          <a:prstGeom prst="rect">
            <a:avLst/>
          </a:prstGeom>
          <a:ln>
            <a:noFill/>
          </a:ln>
        </p:spPr>
      </p:pic>
      <p:pic>
        <p:nvPicPr>
          <p:cNvPr id="99" name="Picture 5"/>
          <p:cNvPicPr/>
          <p:nvPr/>
        </p:nvPicPr>
        <p:blipFill>
          <a:blip r:embed="rId4"/>
          <a:srcRect l="28079" r="22098"/>
          <a:stretch/>
        </p:blipFill>
        <p:spPr>
          <a:xfrm rot="1679400">
            <a:off x="7730880" y="3284640"/>
            <a:ext cx="472320" cy="710640"/>
          </a:xfrm>
          <a:prstGeom prst="rect">
            <a:avLst/>
          </a:prstGeom>
          <a:ln>
            <a:noFill/>
          </a:ln>
        </p:spPr>
      </p:pic>
      <p:sp>
        <p:nvSpPr>
          <p:cNvPr id="100" name="CustomShape 1"/>
          <p:cNvSpPr/>
          <p:nvPr/>
        </p:nvSpPr>
        <p:spPr>
          <a:xfrm>
            <a:off x="1857600" y="6501600"/>
            <a:ext cx="86150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000" b="1" strike="noStrike" spc="-1" dirty="0" smtClean="0">
                <a:solidFill>
                  <a:srgbClr val="FF0000"/>
                </a:solidFill>
                <a:uFill>
                  <a:solidFill>
                    <a:srgbClr val="FFFFFF"/>
                  </a:solidFill>
                </a:uFill>
                <a:latin typeface="Calibri"/>
                <a:ea typeface="DejaVu Sans"/>
              </a:rPr>
              <a:t>14 </a:t>
            </a:r>
            <a:r>
              <a:rPr lang="fr-FR" sz="2000" b="1" strike="noStrike" spc="-1" dirty="0">
                <a:solidFill>
                  <a:srgbClr val="FF0000"/>
                </a:solidFill>
                <a:uFill>
                  <a:solidFill>
                    <a:srgbClr val="FFFFFF"/>
                  </a:solidFill>
                </a:uFill>
                <a:latin typeface="Calibri"/>
                <a:ea typeface="DejaVu Sans"/>
              </a:rPr>
              <a:t>Régions </a:t>
            </a:r>
            <a:r>
              <a:rPr lang="fr-FR" sz="1800" b="1" strike="noStrike" spc="-1" dirty="0">
                <a:solidFill>
                  <a:srgbClr val="000000"/>
                </a:solidFill>
                <a:uFill>
                  <a:solidFill>
                    <a:srgbClr val="FFFFFF"/>
                  </a:solidFill>
                </a:uFill>
                <a:latin typeface="Calibri"/>
                <a:ea typeface="DejaVu Sans"/>
              </a:rPr>
              <a:t>se sont engagées à mettre en œuvre TEN en 2018-2019</a:t>
            </a:r>
            <a:endParaRPr lang="fr-FR" sz="1800" b="0" strike="noStrike" spc="-1" dirty="0">
              <a:solidFill>
                <a:srgbClr val="000000"/>
              </a:solidFill>
              <a:uFill>
                <a:solidFill>
                  <a:srgbClr val="FFFFFF"/>
                </a:solidFill>
              </a:uFill>
              <a:latin typeface="Arial"/>
            </a:endParaRPr>
          </a:p>
        </p:txBody>
      </p:sp>
      <p:pic>
        <p:nvPicPr>
          <p:cNvPr id="101" name="Picture 5"/>
          <p:cNvPicPr/>
          <p:nvPr/>
        </p:nvPicPr>
        <p:blipFill>
          <a:blip r:embed="rId4"/>
          <a:srcRect l="28079" r="22098"/>
          <a:stretch/>
        </p:blipFill>
        <p:spPr>
          <a:xfrm rot="1679400">
            <a:off x="1578240" y="6145200"/>
            <a:ext cx="472320" cy="710640"/>
          </a:xfrm>
          <a:prstGeom prst="rect">
            <a:avLst/>
          </a:prstGeom>
          <a:ln>
            <a:noFill/>
          </a:ln>
        </p:spPr>
      </p:pic>
      <p:pic>
        <p:nvPicPr>
          <p:cNvPr id="16" name="Picture 5"/>
          <p:cNvPicPr/>
          <p:nvPr/>
        </p:nvPicPr>
        <p:blipFill>
          <a:blip r:embed="rId4"/>
          <a:srcRect l="28079" r="22098"/>
          <a:stretch/>
        </p:blipFill>
        <p:spPr>
          <a:xfrm rot="1679400">
            <a:off x="639071" y="1887880"/>
            <a:ext cx="472320" cy="710640"/>
          </a:xfrm>
          <a:prstGeom prst="rect">
            <a:avLst/>
          </a:prstGeom>
          <a:ln>
            <a:noFill/>
          </a:ln>
        </p:spPr>
      </p:pic>
      <p:pic>
        <p:nvPicPr>
          <p:cNvPr id="17" name="Picture 5"/>
          <p:cNvPicPr/>
          <p:nvPr/>
        </p:nvPicPr>
        <p:blipFill>
          <a:blip r:embed="rId4">
            <a:grayscl/>
          </a:blip>
          <a:srcRect l="28079" r="22098"/>
          <a:stretch/>
        </p:blipFill>
        <p:spPr>
          <a:xfrm rot="1679400">
            <a:off x="5928960" y="912797"/>
            <a:ext cx="472320" cy="710640"/>
          </a:xfrm>
          <a:prstGeom prst="rect">
            <a:avLst/>
          </a:prstGeom>
          <a:ln>
            <a:noFill/>
          </a:ln>
        </p:spPr>
      </p:pic>
      <p:pic>
        <p:nvPicPr>
          <p:cNvPr id="18" name="Picture 5"/>
          <p:cNvPicPr/>
          <p:nvPr/>
        </p:nvPicPr>
        <p:blipFill>
          <a:blip r:embed="rId4">
            <a:grayscl/>
          </a:blip>
          <a:srcRect l="28079" r="22098"/>
          <a:stretch/>
        </p:blipFill>
        <p:spPr>
          <a:xfrm rot="1679400">
            <a:off x="4259320" y="3864541"/>
            <a:ext cx="472320" cy="710640"/>
          </a:xfrm>
          <a:prstGeom prst="rect">
            <a:avLst/>
          </a:prstGeom>
          <a:ln>
            <a:noFill/>
          </a:ln>
        </p:spPr>
      </p:pic>
    </p:spTree>
    <p:extLst>
      <p:ext uri="{BB962C8B-B14F-4D97-AF65-F5344CB8AC3E}">
        <p14:creationId xmlns:p14="http://schemas.microsoft.com/office/powerpoint/2010/main" val="17968403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2118" y="2457173"/>
            <a:ext cx="9522240" cy="1077218"/>
          </a:xfrm>
          <a:prstGeom prst="rect">
            <a:avLst/>
          </a:prstGeom>
        </p:spPr>
        <p:txBody>
          <a:bodyPr wrap="square">
            <a:spAutoFit/>
          </a:bodyPr>
          <a:lstStyle/>
          <a:p>
            <a:r>
              <a:rPr lang="fr-FR" sz="3200" dirty="0"/>
              <a:t>La reconnaissance TEN en région devient une condition pour candidater au concours national </a:t>
            </a:r>
            <a:r>
              <a:rPr lang="fr-FR" sz="3200" dirty="0" smtClean="0"/>
              <a:t>CFB</a:t>
            </a:r>
          </a:p>
        </p:txBody>
      </p:sp>
      <p:sp>
        <p:nvSpPr>
          <p:cNvPr id="4" name="ZoneTexte 3"/>
          <p:cNvSpPr txBox="1"/>
          <p:nvPr/>
        </p:nvSpPr>
        <p:spPr>
          <a:xfrm>
            <a:off x="2183734" y="3918176"/>
            <a:ext cx="4607352" cy="954107"/>
          </a:xfrm>
          <a:prstGeom prst="rect">
            <a:avLst/>
          </a:prstGeom>
          <a:noFill/>
        </p:spPr>
        <p:txBody>
          <a:bodyPr wrap="none" rtlCol="0">
            <a:spAutoFit/>
          </a:bodyPr>
          <a:lstStyle/>
          <a:p>
            <a:r>
              <a:rPr lang="fr-FR" sz="2800" b="1" i="1" dirty="0" smtClean="0"/>
              <a:t> 2019  </a:t>
            </a:r>
            <a:r>
              <a:rPr lang="fr-FR" sz="2800" b="1" i="1" dirty="0"/>
              <a:t>:  année transitoire.</a:t>
            </a:r>
          </a:p>
          <a:p>
            <a:endParaRPr lang="fr-FR" sz="2800" b="1" i="1" dirty="0"/>
          </a:p>
        </p:txBody>
      </p:sp>
      <p:sp>
        <p:nvSpPr>
          <p:cNvPr id="5" name="Flèche droite 4"/>
          <p:cNvSpPr/>
          <p:nvPr/>
        </p:nvSpPr>
        <p:spPr>
          <a:xfrm>
            <a:off x="1641568" y="4034234"/>
            <a:ext cx="576064" cy="225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442973" y="779359"/>
            <a:ext cx="9766392" cy="584775"/>
          </a:xfrm>
          <a:prstGeom prst="rect">
            <a:avLst/>
          </a:prstGeom>
          <a:noFill/>
        </p:spPr>
        <p:txBody>
          <a:bodyPr wrap="none" rtlCol="0">
            <a:spAutoFit/>
          </a:bodyPr>
          <a:lstStyle/>
          <a:p>
            <a:r>
              <a:rPr lang="fr-FR" sz="3200" b="1" dirty="0" smtClean="0"/>
              <a:t>Articulation TEN – Capitale française pour la biodiversité</a:t>
            </a:r>
            <a:endParaRPr lang="fr-FR" sz="3200" b="1" dirty="0"/>
          </a:p>
        </p:txBody>
      </p:sp>
    </p:spTree>
    <p:extLst>
      <p:ext uri="{BB962C8B-B14F-4D97-AF65-F5344CB8AC3E}">
        <p14:creationId xmlns:p14="http://schemas.microsoft.com/office/powerpoint/2010/main" val="841046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A3C1678-D691-4818-B815-879D67A8DFB8}" type="slidenum">
              <a:rPr lang="fr-FR" smtClean="0"/>
              <a:t>29</a:t>
            </a:fld>
            <a:endParaRPr lang="fr-FR"/>
          </a:p>
        </p:txBody>
      </p:sp>
    </p:spTree>
    <p:extLst>
      <p:ext uri="{BB962C8B-B14F-4D97-AF65-F5344CB8AC3E}">
        <p14:creationId xmlns:p14="http://schemas.microsoft.com/office/powerpoint/2010/main" val="79076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331358" y="496873"/>
            <a:ext cx="4181928" cy="1362075"/>
          </a:xfrm>
        </p:spPr>
        <p:txBody>
          <a:bodyPr>
            <a:noAutofit/>
          </a:bodyPr>
          <a:lstStyle/>
          <a:p>
            <a:pPr lvl="0">
              <a:spcBef>
                <a:spcPts val="0"/>
              </a:spcBef>
            </a:pPr>
            <a:r>
              <a:rPr lang="fr-FR" sz="6000" b="1" cap="none" dirty="0" smtClean="0">
                <a:ea typeface="+mn-ea"/>
                <a:cs typeface="+mn-cs"/>
              </a:rPr>
              <a:t>Le contexte</a:t>
            </a:r>
            <a:endParaRPr lang="fr-FR" sz="6000" b="1" cap="none" dirty="0">
              <a:ea typeface="+mn-ea"/>
              <a:cs typeface="+mn-cs"/>
            </a:endParaRPr>
          </a:p>
        </p:txBody>
      </p:sp>
      <p:pic>
        <p:nvPicPr>
          <p:cNvPr id="12" name="Image 2" descr="Description : C:\Users\jdancois\Desktop\Logo_region-guadeloup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776254"/>
            <a:ext cx="2113616" cy="215588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735" y="3174059"/>
            <a:ext cx="3465118" cy="155124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9" descr="Description : C:\Users\jdancois\Desktop\LOGO_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1853" y="3174059"/>
            <a:ext cx="2314860" cy="136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3028"/>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0685" y="488114"/>
            <a:ext cx="7780000" cy="1238126"/>
          </a:xfrm>
        </p:spPr>
        <p:txBody>
          <a:bodyPr anchor="ctr">
            <a:noAutofit/>
          </a:bodyPr>
          <a:lstStyle/>
          <a:p>
            <a:pPr algn="l"/>
            <a:r>
              <a:rPr lang="fr-FR" b="1" dirty="0" smtClean="0"/>
              <a:t>Préserver la biodiversité :</a:t>
            </a:r>
            <a:br>
              <a:rPr lang="fr-FR" b="1" dirty="0" smtClean="0"/>
            </a:br>
            <a:r>
              <a:rPr lang="fr-FR" b="1" dirty="0" smtClean="0"/>
              <a:t>une urgence pour la Guadeloupe</a:t>
            </a:r>
            <a:endParaRPr lang="fr-FR" dirty="0">
              <a:solidFill>
                <a:schemeClr val="accent2">
                  <a:lumMod val="75000"/>
                </a:schemeClr>
              </a:solidFill>
            </a:endParaRPr>
          </a:p>
        </p:txBody>
      </p:sp>
      <p:sp>
        <p:nvSpPr>
          <p:cNvPr id="4" name="ZoneTexte 3"/>
          <p:cNvSpPr txBox="1"/>
          <p:nvPr/>
        </p:nvSpPr>
        <p:spPr>
          <a:xfrm>
            <a:off x="1873529" y="5044511"/>
            <a:ext cx="9046282" cy="954107"/>
          </a:xfrm>
          <a:prstGeom prst="rect">
            <a:avLst/>
          </a:prstGeom>
          <a:noFill/>
        </p:spPr>
        <p:txBody>
          <a:bodyPr wrap="square" rtlCol="0">
            <a:spAutoFit/>
          </a:bodyPr>
          <a:lstStyle/>
          <a:p>
            <a:r>
              <a:rPr lang="fr-FR" sz="2800" b="1" dirty="0"/>
              <a:t>La Guadeloupe fait partie des 34 points chauds de la biodiversité </a:t>
            </a:r>
            <a:r>
              <a:rPr lang="fr-FR" sz="2800" b="1" dirty="0" smtClean="0"/>
              <a:t>mondiale  (ou zone critique de biodiversité)</a:t>
            </a:r>
            <a:endParaRPr lang="fr-FR" sz="2800" b="1" dirty="0"/>
          </a:p>
        </p:txBody>
      </p:sp>
      <p:sp>
        <p:nvSpPr>
          <p:cNvPr id="6" name="ZoneTexte 5"/>
          <p:cNvSpPr txBox="1"/>
          <p:nvPr/>
        </p:nvSpPr>
        <p:spPr>
          <a:xfrm>
            <a:off x="1873529" y="2434700"/>
            <a:ext cx="7856818" cy="1938992"/>
          </a:xfrm>
          <a:prstGeom prst="rect">
            <a:avLst/>
          </a:prstGeom>
          <a:noFill/>
          <a:ln>
            <a:noFill/>
          </a:ln>
        </p:spPr>
        <p:txBody>
          <a:bodyPr wrap="square" rtlCol="0">
            <a:spAutoFit/>
          </a:bodyPr>
          <a:lstStyle/>
          <a:p>
            <a:r>
              <a:rPr lang="fr-FR" sz="2400" dirty="0" smtClean="0"/>
              <a:t>A l’échelle de la planète: </a:t>
            </a:r>
          </a:p>
          <a:p>
            <a:endParaRPr lang="fr-FR" sz="2400" dirty="0"/>
          </a:p>
          <a:p>
            <a:pPr marL="285750" indent="-285750">
              <a:buFontTx/>
              <a:buChar char="-"/>
            </a:pPr>
            <a:r>
              <a:rPr lang="fr-FR" sz="2400" dirty="0" smtClean="0"/>
              <a:t>30% des espèces de vertébrés </a:t>
            </a:r>
          </a:p>
          <a:p>
            <a:pPr marL="285750" indent="-285750">
              <a:buFontTx/>
              <a:buChar char="-"/>
            </a:pPr>
            <a:r>
              <a:rPr lang="fr-FR" sz="2400" dirty="0" smtClean="0"/>
              <a:t>55% des espèces d’oiseaux,</a:t>
            </a:r>
          </a:p>
          <a:p>
            <a:endParaRPr lang="fr-FR" sz="2400" dirty="0" smtClean="0"/>
          </a:p>
        </p:txBody>
      </p:sp>
      <p:sp>
        <p:nvSpPr>
          <p:cNvPr id="3" name="Accolade fermante 2"/>
          <p:cNvSpPr/>
          <p:nvPr/>
        </p:nvSpPr>
        <p:spPr>
          <a:xfrm>
            <a:off x="6749935" y="3208713"/>
            <a:ext cx="332509" cy="8478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ZoneTexte 4"/>
          <p:cNvSpPr txBox="1"/>
          <p:nvPr/>
        </p:nvSpPr>
        <p:spPr>
          <a:xfrm>
            <a:off x="7331825" y="3208713"/>
            <a:ext cx="4488874" cy="830997"/>
          </a:xfrm>
          <a:prstGeom prst="rect">
            <a:avLst/>
          </a:prstGeom>
          <a:noFill/>
        </p:spPr>
        <p:txBody>
          <a:bodyPr wrap="square" rtlCol="0">
            <a:spAutoFit/>
          </a:bodyPr>
          <a:lstStyle/>
          <a:p>
            <a:r>
              <a:rPr lang="fr-FR" sz="2400" dirty="0"/>
              <a:t>sont en déclin (diminution des populations</a:t>
            </a:r>
            <a:r>
              <a:rPr lang="fr-FR" sz="2400" dirty="0" smtClean="0"/>
              <a:t>).</a:t>
            </a:r>
            <a:endParaRPr lang="fr-FR" sz="2400" dirty="0"/>
          </a:p>
        </p:txBody>
      </p:sp>
    </p:spTree>
    <p:extLst>
      <p:ext uri="{BB962C8B-B14F-4D97-AF65-F5344CB8AC3E}">
        <p14:creationId xmlns:p14="http://schemas.microsoft.com/office/powerpoint/2010/main" val="285586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2070" y="759940"/>
            <a:ext cx="8527143" cy="500989"/>
          </a:xfrm>
        </p:spPr>
        <p:txBody>
          <a:bodyPr>
            <a:noAutofit/>
          </a:bodyPr>
          <a:lstStyle/>
          <a:p>
            <a:pPr algn="l"/>
            <a:r>
              <a:rPr lang="fr-FR" b="1" dirty="0" smtClean="0"/>
              <a:t>Un patrimoine naturel exceptionnel</a:t>
            </a:r>
            <a:endParaRPr lang="fr-FR" dirty="0">
              <a:solidFill>
                <a:schemeClr val="accent2">
                  <a:lumMod val="75000"/>
                </a:schemeClr>
              </a:solidFill>
            </a:endParaRPr>
          </a:p>
        </p:txBody>
      </p:sp>
      <p:sp>
        <p:nvSpPr>
          <p:cNvPr id="3" name="ZoneTexte 2"/>
          <p:cNvSpPr txBox="1"/>
          <p:nvPr/>
        </p:nvSpPr>
        <p:spPr>
          <a:xfrm>
            <a:off x="1787071" y="2158893"/>
            <a:ext cx="10033000" cy="3662541"/>
          </a:xfrm>
          <a:prstGeom prst="rect">
            <a:avLst/>
          </a:prstGeom>
          <a:noFill/>
        </p:spPr>
        <p:txBody>
          <a:bodyPr wrap="square" rtlCol="0">
            <a:spAutoFit/>
          </a:bodyPr>
          <a:lstStyle/>
          <a:p>
            <a:r>
              <a:rPr lang="fr-FR" sz="2800" b="1" dirty="0" smtClean="0"/>
              <a:t>1 800 </a:t>
            </a:r>
            <a:r>
              <a:rPr lang="fr-FR" sz="2800" dirty="0" smtClean="0"/>
              <a:t>espèces de plantes, dont </a:t>
            </a:r>
            <a:r>
              <a:rPr lang="fr-FR" sz="2800" b="1" dirty="0" smtClean="0"/>
              <a:t>342 </a:t>
            </a:r>
            <a:r>
              <a:rPr lang="fr-FR" sz="2800" dirty="0" smtClean="0"/>
              <a:t>endémiques des Petites Antilles </a:t>
            </a:r>
          </a:p>
          <a:p>
            <a:pPr marL="457200" indent="-457200">
              <a:buFontTx/>
              <a:buChar char="-"/>
            </a:pPr>
            <a:endParaRPr lang="fr-FR" sz="1600" dirty="0" smtClean="0"/>
          </a:p>
          <a:p>
            <a:pPr marL="457200" indent="-457200">
              <a:buFontTx/>
              <a:buChar char="-"/>
            </a:pPr>
            <a:r>
              <a:rPr lang="fr-FR" sz="2800" dirty="0" smtClean="0"/>
              <a:t>Espèces endémiques de chauve-souris, oiseaux, batraciens, reptiles, insectes. </a:t>
            </a:r>
          </a:p>
          <a:p>
            <a:pPr marL="457200" indent="-457200">
              <a:buFontTx/>
              <a:buChar char="-"/>
            </a:pPr>
            <a:endParaRPr lang="fr-FR" sz="1600" dirty="0" smtClean="0"/>
          </a:p>
          <a:p>
            <a:pPr marL="457200" indent="-457200">
              <a:buFontTx/>
              <a:buChar char="-"/>
            </a:pPr>
            <a:r>
              <a:rPr lang="fr-FR" sz="2800" dirty="0" smtClean="0"/>
              <a:t>Récifs coralliens (+ 2 700 km2), </a:t>
            </a:r>
          </a:p>
          <a:p>
            <a:pPr marL="457200" indent="-457200">
              <a:buFontTx/>
              <a:buChar char="-"/>
            </a:pPr>
            <a:endParaRPr lang="fr-FR" sz="1600" dirty="0" smtClean="0"/>
          </a:p>
          <a:p>
            <a:pPr marL="457200" indent="-457200">
              <a:buFontTx/>
              <a:buChar char="-"/>
            </a:pPr>
            <a:r>
              <a:rPr lang="fr-FR" sz="2800" dirty="0" smtClean="0"/>
              <a:t>Mangroves (environ 4 000 Ha). </a:t>
            </a:r>
          </a:p>
          <a:p>
            <a:pPr marL="457200" indent="-457200">
              <a:buFontTx/>
              <a:buChar char="-"/>
            </a:pPr>
            <a:endParaRPr lang="fr-FR" sz="1600" dirty="0" smtClean="0"/>
          </a:p>
          <a:p>
            <a:endParaRPr lang="fr-FR"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9589" y="4450241"/>
            <a:ext cx="2992107" cy="1500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917054" y="6054753"/>
            <a:ext cx="1933216" cy="261610"/>
          </a:xfrm>
          <a:prstGeom prst="rect">
            <a:avLst/>
          </a:prstGeom>
          <a:noFill/>
        </p:spPr>
        <p:txBody>
          <a:bodyPr wrap="square" rtlCol="0">
            <a:spAutoFit/>
          </a:bodyPr>
          <a:lstStyle/>
          <a:p>
            <a:pPr algn="ctr"/>
            <a:r>
              <a:rPr lang="fr-FR" sz="1100" i="1" dirty="0" smtClean="0"/>
              <a:t>Pic de Guadeloupe</a:t>
            </a:r>
            <a:endParaRPr lang="fr-FR" sz="1100" i="1" dirty="0"/>
          </a:p>
        </p:txBody>
      </p:sp>
    </p:spTree>
    <p:extLst>
      <p:ext uri="{BB962C8B-B14F-4D97-AF65-F5344CB8AC3E}">
        <p14:creationId xmlns:p14="http://schemas.microsoft.com/office/powerpoint/2010/main" val="303769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4133" y="596945"/>
            <a:ext cx="8531942" cy="685800"/>
          </a:xfrm>
        </p:spPr>
        <p:txBody>
          <a:bodyPr>
            <a:noAutofit/>
          </a:bodyPr>
          <a:lstStyle/>
          <a:p>
            <a:pPr algn="l"/>
            <a:r>
              <a:rPr lang="fr-FR" b="1" dirty="0" smtClean="0"/>
              <a:t>Un patrimoine naturel exceptionnel</a:t>
            </a:r>
            <a:endParaRPr lang="fr-FR" dirty="0">
              <a:solidFill>
                <a:schemeClr val="accent2">
                  <a:lumMod val="75000"/>
                </a:schemeClr>
              </a:solidFill>
            </a:endParaRPr>
          </a:p>
        </p:txBody>
      </p:sp>
      <p:sp>
        <p:nvSpPr>
          <p:cNvPr id="3" name="ZoneTexte 2"/>
          <p:cNvSpPr txBox="1"/>
          <p:nvPr/>
        </p:nvSpPr>
        <p:spPr>
          <a:xfrm>
            <a:off x="2065910" y="1630343"/>
            <a:ext cx="9873048" cy="954107"/>
          </a:xfrm>
          <a:prstGeom prst="rect">
            <a:avLst/>
          </a:prstGeom>
          <a:noFill/>
        </p:spPr>
        <p:txBody>
          <a:bodyPr wrap="square" rtlCol="0">
            <a:spAutoFit/>
          </a:bodyPr>
          <a:lstStyle/>
          <a:p>
            <a:r>
              <a:rPr lang="fr-FR" sz="2800" dirty="0" smtClean="0"/>
              <a:t>Une diversité paysagère exceptionnelle (25 unités paysagères) façonnée par l’homme et la nature</a:t>
            </a:r>
            <a:endParaRPr lang="fr-FR" sz="28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96604" y="3066238"/>
            <a:ext cx="4417681" cy="3093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descr="C:\Users\jdancois\Documents\paysages\048-01-3427-OPPAG-S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82840" y="3070264"/>
            <a:ext cx="4135020" cy="3101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1968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6785" y="642102"/>
            <a:ext cx="6981603" cy="685800"/>
          </a:xfrm>
        </p:spPr>
        <p:txBody>
          <a:bodyPr>
            <a:noAutofit/>
          </a:bodyPr>
          <a:lstStyle/>
          <a:p>
            <a:pPr algn="l"/>
            <a:r>
              <a:rPr lang="fr-FR" sz="3200" b="1" dirty="0" smtClean="0">
                <a:latin typeface="+mn-lt"/>
              </a:rPr>
              <a:t>Un contexte réglementaire favorable</a:t>
            </a:r>
            <a:endParaRPr lang="fr-FR" sz="3200" dirty="0">
              <a:solidFill>
                <a:schemeClr val="accent2">
                  <a:lumMod val="75000"/>
                </a:schemeClr>
              </a:solidFill>
              <a:latin typeface="+mn-lt"/>
            </a:endParaRPr>
          </a:p>
        </p:txBody>
      </p:sp>
      <p:sp>
        <p:nvSpPr>
          <p:cNvPr id="3" name="ZoneTexte 2"/>
          <p:cNvSpPr txBox="1"/>
          <p:nvPr/>
        </p:nvSpPr>
        <p:spPr>
          <a:xfrm>
            <a:off x="1931760" y="1810726"/>
            <a:ext cx="9662936" cy="830997"/>
          </a:xfrm>
          <a:prstGeom prst="rect">
            <a:avLst/>
          </a:prstGeom>
          <a:noFill/>
        </p:spPr>
        <p:txBody>
          <a:bodyPr wrap="square" rtlCol="0">
            <a:spAutoFit/>
          </a:bodyPr>
          <a:lstStyle/>
          <a:p>
            <a:r>
              <a:rPr lang="fr-FR" sz="2400" dirty="0" smtClean="0"/>
              <a:t>Le contexte réglementaire est propice à une action renforcée du Conseil Régional. Trois leviers essentiels:</a:t>
            </a:r>
          </a:p>
        </p:txBody>
      </p:sp>
      <p:sp>
        <p:nvSpPr>
          <p:cNvPr id="4" name="ZoneTexte 3"/>
          <p:cNvSpPr txBox="1"/>
          <p:nvPr/>
        </p:nvSpPr>
        <p:spPr>
          <a:xfrm>
            <a:off x="1940703" y="3001415"/>
            <a:ext cx="10029624" cy="3650231"/>
          </a:xfrm>
          <a:prstGeom prst="rect">
            <a:avLst/>
          </a:prstGeom>
          <a:noFill/>
        </p:spPr>
        <p:txBody>
          <a:bodyPr wrap="square" rtlCol="0">
            <a:spAutoFit/>
          </a:bodyPr>
          <a:lstStyle/>
          <a:p>
            <a:pPr marL="342900" indent="-342900">
              <a:lnSpc>
                <a:spcPct val="80000"/>
              </a:lnSpc>
              <a:buFont typeface="Arial"/>
              <a:buChar char="•"/>
            </a:pPr>
            <a:r>
              <a:rPr lang="fr-FR" sz="2400" b="1" dirty="0" smtClean="0"/>
              <a:t>La loi MAPTAM </a:t>
            </a:r>
            <a:r>
              <a:rPr lang="fr-FR" sz="2400" dirty="0" smtClean="0"/>
              <a:t>de 2014 fait de la Région le chef de file de la biodiversité</a:t>
            </a:r>
          </a:p>
          <a:p>
            <a:pPr marL="342900" indent="-342900">
              <a:lnSpc>
                <a:spcPct val="80000"/>
              </a:lnSpc>
              <a:buFont typeface="Arial"/>
              <a:buChar char="•"/>
            </a:pPr>
            <a:endParaRPr lang="fr-FR" sz="2400" dirty="0"/>
          </a:p>
          <a:p>
            <a:pPr marL="342900" indent="-342900">
              <a:lnSpc>
                <a:spcPct val="80000"/>
              </a:lnSpc>
              <a:buFont typeface="Arial"/>
              <a:buChar char="•"/>
            </a:pPr>
            <a:r>
              <a:rPr lang="fr-FR" sz="2400" b="1" dirty="0" smtClean="0"/>
              <a:t>La loi biodiversité de 2016 </a:t>
            </a:r>
            <a:r>
              <a:rPr lang="fr-FR" sz="2400" dirty="0" smtClean="0"/>
              <a:t>offre l’opportunité de créer une agence régionale de la biodiversité</a:t>
            </a:r>
          </a:p>
          <a:p>
            <a:pPr marL="342900" indent="-342900">
              <a:lnSpc>
                <a:spcPct val="80000"/>
              </a:lnSpc>
              <a:buFont typeface="Arial"/>
              <a:buChar char="•"/>
            </a:pPr>
            <a:endParaRPr lang="fr-FR" sz="2400" dirty="0"/>
          </a:p>
          <a:p>
            <a:pPr marL="342900" indent="-342900">
              <a:lnSpc>
                <a:spcPct val="80000"/>
              </a:lnSpc>
              <a:buFont typeface="Arial"/>
              <a:buChar char="•"/>
            </a:pPr>
            <a:r>
              <a:rPr lang="fr-FR" sz="2400" b="1" dirty="0" smtClean="0"/>
              <a:t>Le plan national  biodiversité</a:t>
            </a:r>
            <a:r>
              <a:rPr lang="fr-FR" sz="2400" dirty="0" smtClean="0"/>
              <a:t> publié en Juillet 2018</a:t>
            </a:r>
            <a:endParaRPr lang="fr-FR" sz="2400" dirty="0"/>
          </a:p>
          <a:p>
            <a:pPr marL="342900" indent="-342900">
              <a:lnSpc>
                <a:spcPct val="80000"/>
              </a:lnSpc>
              <a:buFont typeface="Arial"/>
              <a:buChar char="•"/>
            </a:pPr>
            <a:endParaRPr lang="fr-FR" sz="2400" b="1" dirty="0"/>
          </a:p>
          <a:p>
            <a:pPr marL="342900" indent="-342900">
              <a:lnSpc>
                <a:spcPct val="80000"/>
              </a:lnSpc>
              <a:buFont typeface="Arial"/>
              <a:buChar char="•"/>
            </a:pPr>
            <a:r>
              <a:rPr lang="fr-FR" sz="2400" b="1" dirty="0" smtClean="0"/>
              <a:t>Le SAR </a:t>
            </a:r>
            <a:r>
              <a:rPr lang="fr-FR" sz="2400" dirty="0" smtClean="0"/>
              <a:t>fixe les orientations fondamentales  en matière de développement durable</a:t>
            </a:r>
          </a:p>
          <a:p>
            <a:pPr marL="285750" indent="-285750">
              <a:lnSpc>
                <a:spcPct val="80000"/>
              </a:lnSpc>
              <a:buFontTx/>
              <a:buChar char="-"/>
            </a:pPr>
            <a:endParaRPr lang="fr-FR" sz="2400" dirty="0" smtClean="0"/>
          </a:p>
          <a:p>
            <a:pPr marL="342900" indent="-342900">
              <a:lnSpc>
                <a:spcPct val="80000"/>
              </a:lnSpc>
              <a:buFont typeface="Arial"/>
              <a:buChar char="•"/>
            </a:pPr>
            <a:r>
              <a:rPr lang="fr-FR" sz="2400" dirty="0" smtClean="0"/>
              <a:t>Le </a:t>
            </a:r>
            <a:r>
              <a:rPr lang="fr-FR" sz="2400" b="1" dirty="0" smtClean="0"/>
              <a:t>SRPNB</a:t>
            </a:r>
            <a:r>
              <a:rPr lang="fr-FR" sz="2400" dirty="0" smtClean="0"/>
              <a:t> (valant SRCE)  en cours de réalisation permettra de définir la stratégie régionale de biodiversité.</a:t>
            </a:r>
            <a:endParaRPr lang="fr-FR" sz="2400" dirty="0"/>
          </a:p>
        </p:txBody>
      </p:sp>
    </p:spTree>
    <p:extLst>
      <p:ext uri="{BB962C8B-B14F-4D97-AF65-F5344CB8AC3E}">
        <p14:creationId xmlns:p14="http://schemas.microsoft.com/office/powerpoint/2010/main" val="428866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428809" y="1661805"/>
            <a:ext cx="7804973" cy="1362075"/>
          </a:xfrm>
        </p:spPr>
        <p:txBody>
          <a:bodyPr anchor="t">
            <a:noAutofit/>
          </a:bodyPr>
          <a:lstStyle/>
          <a:p>
            <a:pPr lvl="0">
              <a:spcBef>
                <a:spcPts val="0"/>
              </a:spcBef>
            </a:pPr>
            <a:r>
              <a:rPr lang="fr-FR" sz="6000" b="1" cap="none" dirty="0" smtClean="0">
                <a:ea typeface="+mn-ea"/>
                <a:cs typeface="+mn-cs"/>
              </a:rPr>
              <a:t>Quels objectifs pour la </a:t>
            </a:r>
            <a:br>
              <a:rPr lang="fr-FR" sz="6000" b="1" cap="none" dirty="0" smtClean="0">
                <a:ea typeface="+mn-ea"/>
                <a:cs typeface="+mn-cs"/>
              </a:rPr>
            </a:br>
            <a:r>
              <a:rPr lang="fr-FR" sz="6000" b="1" dirty="0" smtClean="0">
                <a:ea typeface="+mn-ea"/>
                <a:cs typeface="+mn-cs"/>
              </a:rPr>
              <a:t>région? </a:t>
            </a:r>
            <a:endParaRPr lang="fr-FR" sz="6000" b="1" cap="none" dirty="0">
              <a:ea typeface="+mn-ea"/>
              <a:cs typeface="+mn-cs"/>
            </a:endParaRPr>
          </a:p>
        </p:txBody>
      </p:sp>
      <p:pic>
        <p:nvPicPr>
          <p:cNvPr id="12" name="Image 2" descr="Description : C:\Users\jdancois\Desktop\Logo_region-guadeloup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0626" y="4844143"/>
            <a:ext cx="1754241" cy="178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9288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512786" y="657829"/>
            <a:ext cx="9490792" cy="670318"/>
          </a:xfrm>
        </p:spPr>
        <p:txBody>
          <a:bodyPr>
            <a:noAutofit/>
          </a:bodyPr>
          <a:lstStyle/>
          <a:p>
            <a:pPr algn="l"/>
            <a:r>
              <a:rPr lang="fr-FR" sz="2800" b="1" dirty="0" smtClean="0">
                <a:latin typeface="+mn-lt"/>
              </a:rPr>
              <a:t>Une ambition: F</a:t>
            </a:r>
            <a:r>
              <a:rPr lang="fr-FR" sz="2800" b="1" dirty="0" smtClean="0">
                <a:solidFill>
                  <a:schemeClr val="tx1"/>
                </a:solidFill>
                <a:latin typeface="+mn-lt"/>
              </a:rPr>
              <a:t>aire de la biodiversité un objectif de citoyenneté</a:t>
            </a:r>
            <a:endParaRPr lang="fr-FR" sz="2800" b="1" dirty="0">
              <a:solidFill>
                <a:schemeClr val="tx1"/>
              </a:solidFill>
              <a:latin typeface="+mn-lt"/>
            </a:endParaRPr>
          </a:p>
        </p:txBody>
      </p:sp>
      <p:sp>
        <p:nvSpPr>
          <p:cNvPr id="3" name="Espace réservé du contenu 2"/>
          <p:cNvSpPr>
            <a:spLocks noGrp="1"/>
          </p:cNvSpPr>
          <p:nvPr>
            <p:ph idx="1"/>
          </p:nvPr>
        </p:nvSpPr>
        <p:spPr>
          <a:xfrm>
            <a:off x="1890901" y="2311107"/>
            <a:ext cx="9338010" cy="3965271"/>
          </a:xfrm>
          <a:noFill/>
        </p:spPr>
        <p:txBody>
          <a:bodyPr>
            <a:noAutofit/>
          </a:bodyPr>
          <a:lstStyle/>
          <a:p>
            <a:pPr marL="0" lvl="0" indent="0" defTabSz="914400">
              <a:lnSpc>
                <a:spcPct val="90000"/>
              </a:lnSpc>
              <a:spcBef>
                <a:spcPts val="0"/>
              </a:spcBef>
              <a:buClrTx/>
              <a:buNone/>
            </a:pPr>
            <a:r>
              <a:rPr lang="fr-FR" sz="2800" dirty="0" smtClean="0">
                <a:solidFill>
                  <a:schemeClr val="tx1"/>
                </a:solidFill>
              </a:rPr>
              <a:t>- Renforcer la connaissance permettant la mise en œuvre des politiques publiques</a:t>
            </a:r>
          </a:p>
          <a:p>
            <a:pPr marL="457200" lvl="0" indent="-457200" defTabSz="914400">
              <a:lnSpc>
                <a:spcPct val="90000"/>
              </a:lnSpc>
              <a:spcBef>
                <a:spcPts val="0"/>
              </a:spcBef>
              <a:buClrTx/>
              <a:buFont typeface="+mj-ea"/>
              <a:buAutoNum type="circleNumDbPlain"/>
            </a:pPr>
            <a:endParaRPr lang="fr-FR" sz="2800" dirty="0">
              <a:solidFill>
                <a:schemeClr val="tx1"/>
              </a:solidFill>
            </a:endParaRPr>
          </a:p>
          <a:p>
            <a:pPr marL="0" lvl="0" indent="0" defTabSz="914400">
              <a:lnSpc>
                <a:spcPct val="90000"/>
              </a:lnSpc>
              <a:spcBef>
                <a:spcPts val="0"/>
              </a:spcBef>
              <a:buClrTx/>
              <a:buNone/>
            </a:pPr>
            <a:r>
              <a:rPr lang="fr-FR" sz="2800" dirty="0" smtClean="0">
                <a:solidFill>
                  <a:schemeClr val="tx1"/>
                </a:solidFill>
              </a:rPr>
              <a:t>- Mobiliser </a:t>
            </a:r>
            <a:r>
              <a:rPr lang="fr-FR" sz="2800" dirty="0">
                <a:solidFill>
                  <a:schemeClr val="tx1"/>
                </a:solidFill>
              </a:rPr>
              <a:t>les citoyens autour de la biodiversité </a:t>
            </a:r>
            <a:r>
              <a:rPr lang="fr-FR" sz="2800" dirty="0" smtClean="0">
                <a:solidFill>
                  <a:schemeClr val="tx1"/>
                </a:solidFill>
              </a:rPr>
              <a:t>ordinaire</a:t>
            </a:r>
          </a:p>
          <a:p>
            <a:pPr marL="457200" lvl="0" indent="-457200" defTabSz="914400">
              <a:lnSpc>
                <a:spcPct val="90000"/>
              </a:lnSpc>
              <a:spcBef>
                <a:spcPts val="0"/>
              </a:spcBef>
              <a:buClrTx/>
              <a:buFont typeface="+mj-ea"/>
              <a:buAutoNum type="circleNumDbPlain"/>
            </a:pPr>
            <a:endParaRPr lang="fr-FR" sz="2800" dirty="0">
              <a:solidFill>
                <a:schemeClr val="tx1"/>
              </a:solidFill>
            </a:endParaRPr>
          </a:p>
          <a:p>
            <a:pPr marL="0" lvl="0" indent="0" defTabSz="914400">
              <a:lnSpc>
                <a:spcPct val="90000"/>
              </a:lnSpc>
              <a:spcBef>
                <a:spcPts val="0"/>
              </a:spcBef>
              <a:buClrTx/>
              <a:buNone/>
            </a:pPr>
            <a:r>
              <a:rPr lang="fr-FR" sz="2800" dirty="0" smtClean="0">
                <a:solidFill>
                  <a:schemeClr val="tx1"/>
                </a:solidFill>
              </a:rPr>
              <a:t>- Restaurer les </a:t>
            </a:r>
            <a:r>
              <a:rPr lang="fr-FR" sz="2800" dirty="0">
                <a:solidFill>
                  <a:schemeClr val="tx1"/>
                </a:solidFill>
              </a:rPr>
              <a:t>continuités </a:t>
            </a:r>
            <a:r>
              <a:rPr lang="fr-FR" sz="2800" dirty="0" smtClean="0">
                <a:solidFill>
                  <a:schemeClr val="tx1"/>
                </a:solidFill>
              </a:rPr>
              <a:t>écologiques</a:t>
            </a:r>
          </a:p>
          <a:p>
            <a:pPr marL="457200" lvl="0" indent="-457200" defTabSz="914400">
              <a:lnSpc>
                <a:spcPct val="90000"/>
              </a:lnSpc>
              <a:spcBef>
                <a:spcPts val="0"/>
              </a:spcBef>
              <a:buClrTx/>
              <a:buFont typeface="+mj-ea"/>
              <a:buAutoNum type="circleNumDbPlain"/>
            </a:pPr>
            <a:endParaRPr lang="fr-FR" sz="2800" dirty="0">
              <a:solidFill>
                <a:schemeClr val="tx1"/>
              </a:solidFill>
            </a:endParaRPr>
          </a:p>
          <a:p>
            <a:pPr marL="0" lvl="0" indent="0" defTabSz="914400">
              <a:lnSpc>
                <a:spcPct val="90000"/>
              </a:lnSpc>
              <a:spcBef>
                <a:spcPts val="0"/>
              </a:spcBef>
              <a:buClrTx/>
              <a:buNone/>
            </a:pPr>
            <a:r>
              <a:rPr lang="fr-FR" sz="2800" dirty="0" smtClean="0">
                <a:solidFill>
                  <a:schemeClr val="tx1"/>
                </a:solidFill>
              </a:rPr>
              <a:t>- Créer des effets leviers grâce aux solutions fondées sur la nature notamment pour s’adapter au changement climatique, </a:t>
            </a:r>
            <a:endParaRPr lang="fr-FR" sz="2800" dirty="0">
              <a:solidFill>
                <a:schemeClr val="tx1"/>
              </a:solidFill>
            </a:endParaRPr>
          </a:p>
          <a:p>
            <a:pPr marL="457200" lvl="0" indent="-457200" defTabSz="914400">
              <a:lnSpc>
                <a:spcPct val="90000"/>
              </a:lnSpc>
              <a:spcBef>
                <a:spcPts val="0"/>
              </a:spcBef>
              <a:buClrTx/>
              <a:buFont typeface="+mj-ea"/>
              <a:buAutoNum type="circleNumDbPlain"/>
            </a:pPr>
            <a:endParaRPr lang="fr-FR" sz="2800" dirty="0">
              <a:solidFill>
                <a:schemeClr val="tx1"/>
              </a:solidFill>
            </a:endParaRPr>
          </a:p>
          <a:p>
            <a:pPr marL="0" lvl="0" indent="0" defTabSz="914400">
              <a:lnSpc>
                <a:spcPct val="90000"/>
              </a:lnSpc>
              <a:spcBef>
                <a:spcPts val="0"/>
              </a:spcBef>
              <a:buClrTx/>
              <a:buNone/>
            </a:pPr>
            <a:endParaRPr lang="fr-FR" sz="2800" dirty="0">
              <a:solidFill>
                <a:schemeClr val="tx1"/>
              </a:solidFill>
            </a:endParaRPr>
          </a:p>
          <a:p>
            <a:pPr marL="0" lvl="0" indent="0" defTabSz="914400">
              <a:lnSpc>
                <a:spcPct val="90000"/>
              </a:lnSpc>
              <a:spcBef>
                <a:spcPts val="0"/>
              </a:spcBef>
              <a:buClrTx/>
              <a:buNone/>
            </a:pPr>
            <a:endParaRPr lang="fr-FR" sz="2800" dirty="0" smtClean="0">
              <a:solidFill>
                <a:schemeClr val="tx1"/>
              </a:solidFill>
            </a:endParaRPr>
          </a:p>
          <a:p>
            <a:pPr marL="0" lvl="0" indent="0" defTabSz="914400">
              <a:lnSpc>
                <a:spcPct val="90000"/>
              </a:lnSpc>
              <a:spcBef>
                <a:spcPts val="0"/>
              </a:spcBef>
              <a:buClrTx/>
              <a:buNone/>
            </a:pPr>
            <a:endParaRPr lang="fr-FR" sz="2800" dirty="0" smtClean="0">
              <a:solidFill>
                <a:schemeClr val="tx1"/>
              </a:solidFill>
            </a:endParaRPr>
          </a:p>
          <a:p>
            <a:pPr marL="0" lvl="0" indent="0" defTabSz="914400">
              <a:lnSpc>
                <a:spcPct val="90000"/>
              </a:lnSpc>
              <a:spcBef>
                <a:spcPts val="0"/>
              </a:spcBef>
              <a:buClrTx/>
              <a:buNone/>
            </a:pPr>
            <a:endParaRPr lang="fr-FR" sz="2800" dirty="0">
              <a:solidFill>
                <a:srgbClr val="2683C6"/>
              </a:solidFill>
            </a:endParaRPr>
          </a:p>
          <a:p>
            <a:pPr marL="0" lvl="0" indent="0" defTabSz="914400">
              <a:lnSpc>
                <a:spcPct val="90000"/>
              </a:lnSpc>
              <a:spcBef>
                <a:spcPts val="0"/>
              </a:spcBef>
              <a:buClrTx/>
              <a:buNone/>
            </a:pPr>
            <a:endParaRPr lang="fr-FR" sz="2800" dirty="0" smtClean="0">
              <a:solidFill>
                <a:srgbClr val="2683C6"/>
              </a:solidFill>
            </a:endParaRPr>
          </a:p>
          <a:p>
            <a:pPr marL="0" lvl="0" indent="0" defTabSz="914400">
              <a:lnSpc>
                <a:spcPct val="90000"/>
              </a:lnSpc>
              <a:spcBef>
                <a:spcPts val="0"/>
              </a:spcBef>
              <a:buClrTx/>
              <a:buNone/>
            </a:pPr>
            <a:endParaRPr lang="fr-FR" sz="2800" dirty="0" smtClean="0">
              <a:solidFill>
                <a:srgbClr val="2683C6"/>
              </a:solidFill>
            </a:endParaRPr>
          </a:p>
          <a:p>
            <a:pPr marL="0" lvl="0" indent="0" defTabSz="914400">
              <a:lnSpc>
                <a:spcPct val="90000"/>
              </a:lnSpc>
              <a:spcBef>
                <a:spcPts val="0"/>
              </a:spcBef>
              <a:buClrTx/>
              <a:buNone/>
            </a:pPr>
            <a:endParaRPr lang="fr-FR" sz="2800" dirty="0">
              <a:solidFill>
                <a:srgbClr val="2683C6"/>
              </a:solidFill>
            </a:endParaRPr>
          </a:p>
          <a:p>
            <a:pPr marL="0" lvl="0" indent="0" defTabSz="914400">
              <a:lnSpc>
                <a:spcPct val="90000"/>
              </a:lnSpc>
              <a:spcBef>
                <a:spcPts val="0"/>
              </a:spcBef>
              <a:buClrTx/>
              <a:buNone/>
            </a:pPr>
            <a:endParaRPr lang="fr-FR" sz="2800" dirty="0">
              <a:solidFill>
                <a:srgbClr val="2683C6"/>
              </a:solidFill>
            </a:endParaRPr>
          </a:p>
          <a:p>
            <a:pPr>
              <a:lnSpc>
                <a:spcPct val="90000"/>
              </a:lnSpc>
            </a:pPr>
            <a:endParaRPr lang="fr-FR" sz="2800" dirty="0"/>
          </a:p>
        </p:txBody>
      </p:sp>
      <p:sp>
        <p:nvSpPr>
          <p:cNvPr id="4" name="Espace réservé du numéro de diapositive 3"/>
          <p:cNvSpPr>
            <a:spLocks noGrp="1"/>
          </p:cNvSpPr>
          <p:nvPr>
            <p:ph type="sldNum" sz="quarter" idx="12"/>
          </p:nvPr>
        </p:nvSpPr>
        <p:spPr/>
        <p:txBody>
          <a:bodyPr/>
          <a:lstStyle/>
          <a:p>
            <a:fld id="{AA3C1678-D691-4818-B815-879D67A8DFB8}" type="slidenum">
              <a:rPr lang="fr-FR" smtClean="0"/>
              <a:pPr/>
              <a:t>9</a:t>
            </a:fld>
            <a:endParaRPr lang="fr-FR"/>
          </a:p>
        </p:txBody>
      </p:sp>
    </p:spTree>
    <p:extLst>
      <p:ext uri="{BB962C8B-B14F-4D97-AF65-F5344CB8AC3E}">
        <p14:creationId xmlns:p14="http://schemas.microsoft.com/office/powerpoint/2010/main" val="262161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3836</TotalTime>
  <Words>1969</Words>
  <Application>Microsoft Office PowerPoint</Application>
  <PresentationFormat>Personnalisé</PresentationFormat>
  <Paragraphs>349</Paragraphs>
  <Slides>29</Slides>
  <Notes>21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SIGNATURE DE LA CONVENTION DE PRÉFIGURATION DE L’AGENCE RÉGIONALE DE BIODIVERSITÉ </vt:lpstr>
      <vt:lpstr>Présentation PowerPoint</vt:lpstr>
      <vt:lpstr>Le contexte</vt:lpstr>
      <vt:lpstr>Préserver la biodiversité : une urgence pour la Guadeloupe</vt:lpstr>
      <vt:lpstr>Un patrimoine naturel exceptionnel</vt:lpstr>
      <vt:lpstr>Un patrimoine naturel exceptionnel</vt:lpstr>
      <vt:lpstr>Un contexte réglementaire favorable</vt:lpstr>
      <vt:lpstr>Quels objectifs pour la  région? </vt:lpstr>
      <vt:lpstr>Une ambition: Faire de la biodiversité un objectif de citoyenneté</vt:lpstr>
      <vt:lpstr>Une ambition: Faire de la biodiversité un objectif de citoyenneté</vt:lpstr>
      <vt:lpstr>Quelles actions?</vt:lpstr>
      <vt:lpstr>Présentation PowerPoint</vt:lpstr>
      <vt:lpstr>Présentation PowerPoint</vt:lpstr>
      <vt:lpstr>Préfiguration d’une agence régionale de la biodiversité</vt:lpstr>
      <vt:lpstr>L’opportunité</vt:lpstr>
      <vt:lpstr>Les objectifs communs</vt:lpstr>
      <vt:lpstr>La méthodologie: une phase de préfiguration </vt:lpstr>
      <vt:lpstr>Gouvernance de la préfiguration</vt:lpstr>
      <vt:lpstr>Livrables à l’issue de la préfiguration</vt:lpstr>
      <vt:lpstr>Budget de la phase de préfiguration</vt:lpstr>
      <vt:lpstr>Devenir un territoire engagé pour la nature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Maîtrise de la demande de l’énergie en Guadeloupe</dc:title>
  <dc:creator>SED</dc:creator>
  <cp:lastModifiedBy>Chantal NANHOU</cp:lastModifiedBy>
  <cp:revision>235</cp:revision>
  <cp:lastPrinted>2016-09-16T13:00:40Z</cp:lastPrinted>
  <dcterms:created xsi:type="dcterms:W3CDTF">2015-09-06T16:41:20Z</dcterms:created>
  <dcterms:modified xsi:type="dcterms:W3CDTF">2018-11-30T13:25:58Z</dcterms:modified>
</cp:coreProperties>
</file>